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29"/>
  </p:notesMasterIdLst>
  <p:sldIdLst>
    <p:sldId id="266" r:id="rId2"/>
    <p:sldId id="290" r:id="rId3"/>
    <p:sldId id="305" r:id="rId4"/>
    <p:sldId id="291" r:id="rId5"/>
    <p:sldId id="292" r:id="rId6"/>
    <p:sldId id="309" r:id="rId7"/>
    <p:sldId id="293" r:id="rId8"/>
    <p:sldId id="306" r:id="rId9"/>
    <p:sldId id="295" r:id="rId10"/>
    <p:sldId id="296" r:id="rId11"/>
    <p:sldId id="297" r:id="rId12"/>
    <p:sldId id="298" r:id="rId13"/>
    <p:sldId id="299" r:id="rId14"/>
    <p:sldId id="307" r:id="rId15"/>
    <p:sldId id="301" r:id="rId16"/>
    <p:sldId id="304" r:id="rId17"/>
    <p:sldId id="308" r:id="rId18"/>
    <p:sldId id="256" r:id="rId19"/>
    <p:sldId id="258" r:id="rId20"/>
    <p:sldId id="273" r:id="rId21"/>
    <p:sldId id="259" r:id="rId22"/>
    <p:sldId id="274" r:id="rId23"/>
    <p:sldId id="270" r:id="rId24"/>
    <p:sldId id="289" r:id="rId25"/>
    <p:sldId id="328" r:id="rId26"/>
    <p:sldId id="327" r:id="rId27"/>
    <p:sldId id="326" r:id="rId28"/>
  </p:sldIdLst>
  <p:sldSz cx="9144000" cy="6858000" type="screen4x3"/>
  <p:notesSz cx="6888163" cy="9623425"/>
  <p:custDataLst>
    <p:tags r:id="rId30"/>
  </p:custDataLst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5050"/>
    <a:srgbClr val="33CC33"/>
    <a:srgbClr val="006600"/>
    <a:srgbClr val="66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>
        <p:scale>
          <a:sx n="77" d="100"/>
          <a:sy n="77" d="100"/>
        </p:scale>
        <p:origin x="-30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572000"/>
            <a:ext cx="5029200" cy="434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144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6F0990-443E-4709-AEE4-0568F55E0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17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6576" indent="-29483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9347" indent="-23586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1086" indent="-23586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2825" indent="-23586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4564" indent="-23586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6303" indent="-23586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8042" indent="-23586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9781" indent="-23586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F0C088-CE21-4D45-8E4F-7DC79201197F}" type="slidenum">
              <a:rPr lang="en-AU" smtClean="0"/>
              <a:pPr eaLnBrk="1" hangingPunct="1"/>
              <a:t>2</a:t>
            </a:fld>
            <a:endParaRPr lang="en-A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6576" indent="-29483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9347" indent="-23586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1086" indent="-23586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2825" indent="-23586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4564" indent="-23586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6303" indent="-23586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8042" indent="-23586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9781" indent="-23586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7648DB-6D7D-49B1-9CB2-BC2F1D0252B8}" type="slidenum">
              <a:rPr lang="en-AU" smtClean="0"/>
              <a:pPr eaLnBrk="1" hangingPunct="1"/>
              <a:t>4</a:t>
            </a:fld>
            <a:endParaRPr lang="en-A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6576" indent="-29483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9347" indent="-23586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1086" indent="-23586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2825" indent="-23586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4564" indent="-23586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6303" indent="-23586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8042" indent="-23586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9781" indent="-23586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BD45D7-6973-43A0-9BA4-644811BCBF48}" type="slidenum">
              <a:rPr lang="en-AU" smtClean="0"/>
              <a:pPr eaLnBrk="1" hangingPunct="1"/>
              <a:t>5</a:t>
            </a:fld>
            <a:endParaRPr lang="en-A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6576" indent="-29483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9347" indent="-23586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1086" indent="-23586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2825" indent="-23586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4564" indent="-23586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6303" indent="-23586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8042" indent="-23586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9781" indent="-23586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3AA8F9-0719-400A-9C46-D161287A4EB3}" type="slidenum">
              <a:rPr lang="en-AU" smtClean="0"/>
              <a:pPr eaLnBrk="1" hangingPunct="1"/>
              <a:t>7</a:t>
            </a:fld>
            <a:endParaRPr lang="en-A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6576" indent="-29483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9347" indent="-23586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1086" indent="-23586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2825" indent="-23586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4564" indent="-23586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6303" indent="-23586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8042" indent="-23586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9781" indent="-23586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DB0EB4-554B-4B3B-AE2D-6F661A4D55A3}" type="slidenum">
              <a:rPr lang="en-AU" smtClean="0"/>
              <a:pPr eaLnBrk="1" hangingPunct="1"/>
              <a:t>10</a:t>
            </a:fld>
            <a:endParaRPr lang="en-AU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13209575-4B00-42ED-B29A-A759786DA079}" type="slidenum">
              <a:rPr lang="en-US" sz="1200" smtClean="0"/>
              <a:pPr/>
              <a:t>23</a:t>
            </a:fld>
            <a:endParaRPr 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3287198 h 720"/>
                  <a:gd name="T4" fmla="*/ 95 w 1000"/>
                  <a:gd name="T5" fmla="*/ 23287198 h 720"/>
                  <a:gd name="T6" fmla="*/ 95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22 h 317"/>
                  <a:gd name="T4" fmla="*/ 624 w 624"/>
                  <a:gd name="T5" fmla="*/ 112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38 h 317"/>
                  <a:gd name="T4" fmla="*/ 624 w 624"/>
                  <a:gd name="T5" fmla="*/ 113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2"/>
                <a:ext cx="624" cy="255"/>
              </a:xfrm>
              <a:custGeom>
                <a:avLst/>
                <a:gdLst>
                  <a:gd name="T0" fmla="*/ 0 w 624"/>
                  <a:gd name="T1" fmla="*/ 8 h 370"/>
                  <a:gd name="T2" fmla="*/ 0 w 624"/>
                  <a:gd name="T3" fmla="*/ 50 h 370"/>
                  <a:gd name="T4" fmla="*/ 624 w 624"/>
                  <a:gd name="T5" fmla="*/ 50 h 370"/>
                  <a:gd name="T6" fmla="*/ 624 w 624"/>
                  <a:gd name="T7" fmla="*/ 8 h 370"/>
                  <a:gd name="T8" fmla="*/ 384 w 624"/>
                  <a:gd name="T9" fmla="*/ 1 h 370"/>
                  <a:gd name="T10" fmla="*/ 0 w 624"/>
                  <a:gd name="T11" fmla="*/ 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6 h 317"/>
                  <a:gd name="T4" fmla="*/ 624 w 624"/>
                  <a:gd name="T5" fmla="*/ 18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135 h 272"/>
                  <a:gd name="T4" fmla="*/ 240 w 624"/>
                  <a:gd name="T5" fmla="*/ 1002 h 272"/>
                  <a:gd name="T6" fmla="*/ 624 w 624"/>
                  <a:gd name="T7" fmla="*/ 113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>
                  <a:gd name="T0" fmla="*/ 8 w 632"/>
                  <a:gd name="T1" fmla="*/ 23 h 362"/>
                  <a:gd name="T2" fmla="*/ 8 w 632"/>
                  <a:gd name="T3" fmla="*/ 158 h 362"/>
                  <a:gd name="T4" fmla="*/ 248 w 632"/>
                  <a:gd name="T5" fmla="*/ 158 h 362"/>
                  <a:gd name="T6" fmla="*/ 632 w 632"/>
                  <a:gd name="T7" fmla="*/ 158 h 362"/>
                  <a:gd name="T8" fmla="*/ 632 w 632"/>
                  <a:gd name="T9" fmla="*/ 23 h 362"/>
                  <a:gd name="T10" fmla="*/ 104 w 632"/>
                  <a:gd name="T11" fmla="*/ 23 h 362"/>
                  <a:gd name="T12" fmla="*/ 8 w 632"/>
                  <a:gd name="T13" fmla="*/ 2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0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22 h 317"/>
                  <a:gd name="T4" fmla="*/ 624 w 624"/>
                  <a:gd name="T5" fmla="*/ 112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38 h 317"/>
                  <a:gd name="T4" fmla="*/ 624 w 624"/>
                  <a:gd name="T5" fmla="*/ 113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9" y="1748"/>
                <a:ext cx="624" cy="255"/>
              </a:xfrm>
              <a:custGeom>
                <a:avLst/>
                <a:gdLst>
                  <a:gd name="T0" fmla="*/ 0 w 624"/>
                  <a:gd name="T1" fmla="*/ 8 h 370"/>
                  <a:gd name="T2" fmla="*/ 0 w 624"/>
                  <a:gd name="T3" fmla="*/ 50 h 370"/>
                  <a:gd name="T4" fmla="*/ 624 w 624"/>
                  <a:gd name="T5" fmla="*/ 50 h 370"/>
                  <a:gd name="T6" fmla="*/ 624 w 624"/>
                  <a:gd name="T7" fmla="*/ 8 h 370"/>
                  <a:gd name="T8" fmla="*/ 384 w 624"/>
                  <a:gd name="T9" fmla="*/ 1 h 370"/>
                  <a:gd name="T10" fmla="*/ 0 w 624"/>
                  <a:gd name="T11" fmla="*/ 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6 h 317"/>
                  <a:gd name="T4" fmla="*/ 624 w 624"/>
                  <a:gd name="T5" fmla="*/ 18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9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120 h 272"/>
                  <a:gd name="T4" fmla="*/ 240 w 624"/>
                  <a:gd name="T5" fmla="*/ 989 h 272"/>
                  <a:gd name="T6" fmla="*/ 624 w 624"/>
                  <a:gd name="T7" fmla="*/ 112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23 h 362"/>
                  <a:gd name="T2" fmla="*/ 8 w 632"/>
                  <a:gd name="T3" fmla="*/ 161 h 362"/>
                  <a:gd name="T4" fmla="*/ 248 w 632"/>
                  <a:gd name="T5" fmla="*/ 161 h 362"/>
                  <a:gd name="T6" fmla="*/ 632 w 632"/>
                  <a:gd name="T7" fmla="*/ 161 h 362"/>
                  <a:gd name="T8" fmla="*/ 632 w 632"/>
                  <a:gd name="T9" fmla="*/ 23 h 362"/>
                  <a:gd name="T10" fmla="*/ 104 w 632"/>
                  <a:gd name="T11" fmla="*/ 23 h 362"/>
                  <a:gd name="T12" fmla="*/ 8 w 632"/>
                  <a:gd name="T13" fmla="*/ 2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6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22 h 317"/>
                  <a:gd name="T4" fmla="*/ 624 w 624"/>
                  <a:gd name="T5" fmla="*/ 112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38 h 317"/>
                  <a:gd name="T4" fmla="*/ 624 w 624"/>
                  <a:gd name="T5" fmla="*/ 113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3" y="1748"/>
                <a:ext cx="624" cy="255"/>
              </a:xfrm>
              <a:custGeom>
                <a:avLst/>
                <a:gdLst>
                  <a:gd name="T0" fmla="*/ 0 w 624"/>
                  <a:gd name="T1" fmla="*/ 8 h 370"/>
                  <a:gd name="T2" fmla="*/ 0 w 624"/>
                  <a:gd name="T3" fmla="*/ 50 h 370"/>
                  <a:gd name="T4" fmla="*/ 624 w 624"/>
                  <a:gd name="T5" fmla="*/ 50 h 370"/>
                  <a:gd name="T6" fmla="*/ 624 w 624"/>
                  <a:gd name="T7" fmla="*/ 8 h 370"/>
                  <a:gd name="T8" fmla="*/ 384 w 624"/>
                  <a:gd name="T9" fmla="*/ 1 h 370"/>
                  <a:gd name="T10" fmla="*/ 0 w 624"/>
                  <a:gd name="T11" fmla="*/ 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3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120 h 272"/>
                  <a:gd name="T4" fmla="*/ 240 w 624"/>
                  <a:gd name="T5" fmla="*/ 989 h 272"/>
                  <a:gd name="T6" fmla="*/ 624 w 624"/>
                  <a:gd name="T7" fmla="*/ 112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23 h 362"/>
                  <a:gd name="T2" fmla="*/ 8 w 632"/>
                  <a:gd name="T3" fmla="*/ 161 h 362"/>
                  <a:gd name="T4" fmla="*/ 248 w 632"/>
                  <a:gd name="T5" fmla="*/ 161 h 362"/>
                  <a:gd name="T6" fmla="*/ 632 w 632"/>
                  <a:gd name="T7" fmla="*/ 161 h 362"/>
                  <a:gd name="T8" fmla="*/ 632 w 632"/>
                  <a:gd name="T9" fmla="*/ 23 h 362"/>
                  <a:gd name="T10" fmla="*/ 104 w 632"/>
                  <a:gd name="T11" fmla="*/ 23 h 362"/>
                  <a:gd name="T12" fmla="*/ 8 w 632"/>
                  <a:gd name="T13" fmla="*/ 2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276 h 385"/>
                <a:gd name="T2" fmla="*/ 5762 w 5762"/>
                <a:gd name="T3" fmla="*/ 263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276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2664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414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665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F1689C9-E964-49FA-9FB2-35CF80886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16489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230F9-52FA-4480-B51C-EF904B9D4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4114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B2B6F-C8C4-4E23-B2C9-D696A5240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47099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56B6E-CCAD-4033-8F91-259C42881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20475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BB1C6-009A-4A38-A1CF-B1A5C6732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56944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5BBAD-1C0D-43F2-8DF6-F18625009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47298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91A26-4F6B-4F0B-A729-EF65DB3C0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066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F1046-4873-4C0C-AE13-4FCD4F031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91949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3E2B7-5E27-4E6C-868D-8DD420700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82722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6CE97-5A5C-4E57-915F-D74781AE8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52295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87F7F-9230-4584-816C-35FFA74A1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70933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5" name="Freeform 4"/>
              <p:cNvSpPr>
                <a:spLocks/>
              </p:cNvSpPr>
              <p:nvPr/>
            </p:nvSpPr>
            <p:spPr bwMode="ltGray">
              <a:xfrm rot="-5400000">
                <a:off x="2557" y="-992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3287198 h 720"/>
                  <a:gd name="T4" fmla="*/ 95 w 1000"/>
                  <a:gd name="T5" fmla="*/ 23287198 h 720"/>
                  <a:gd name="T6" fmla="*/ 95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36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22 h 317"/>
                  <a:gd name="T4" fmla="*/ 624 w 624"/>
                  <a:gd name="T5" fmla="*/ 112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37" name="Freeform 6"/>
              <p:cNvSpPr>
                <a:spLocks/>
              </p:cNvSpPr>
              <p:nvPr/>
            </p:nvSpPr>
            <p:spPr bwMode="ltGray">
              <a:xfrm rot="-5400000">
                <a:off x="980" y="1669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44 h 317"/>
                  <a:gd name="T4" fmla="*/ 624 w 624"/>
                  <a:gd name="T5" fmla="*/ 114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38" name="Freeform 7"/>
              <p:cNvSpPr>
                <a:spLocks/>
              </p:cNvSpPr>
              <p:nvPr/>
            </p:nvSpPr>
            <p:spPr bwMode="ltGray">
              <a:xfrm rot="-5400000">
                <a:off x="-59" y="1753"/>
                <a:ext cx="624" cy="255"/>
              </a:xfrm>
              <a:custGeom>
                <a:avLst/>
                <a:gdLst>
                  <a:gd name="T0" fmla="*/ 0 w 624"/>
                  <a:gd name="T1" fmla="*/ 8 h 370"/>
                  <a:gd name="T2" fmla="*/ 0 w 624"/>
                  <a:gd name="T3" fmla="*/ 50 h 370"/>
                  <a:gd name="T4" fmla="*/ 624 w 624"/>
                  <a:gd name="T5" fmla="*/ 50 h 370"/>
                  <a:gd name="T6" fmla="*/ 624 w 624"/>
                  <a:gd name="T7" fmla="*/ 8 h 370"/>
                  <a:gd name="T8" fmla="*/ 384 w 624"/>
                  <a:gd name="T9" fmla="*/ 1 h 370"/>
                  <a:gd name="T10" fmla="*/ 0 w 624"/>
                  <a:gd name="T11" fmla="*/ 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39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6 h 317"/>
                  <a:gd name="T4" fmla="*/ 624 w 624"/>
                  <a:gd name="T5" fmla="*/ 18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40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3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141 h 272"/>
                  <a:gd name="T4" fmla="*/ 240 w 624"/>
                  <a:gd name="T5" fmla="*/ 1008 h 272"/>
                  <a:gd name="T6" fmla="*/ 624 w 624"/>
                  <a:gd name="T7" fmla="*/ 114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41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>
                  <a:gd name="T0" fmla="*/ 8 w 632"/>
                  <a:gd name="T1" fmla="*/ 23 h 362"/>
                  <a:gd name="T2" fmla="*/ 8 w 632"/>
                  <a:gd name="T3" fmla="*/ 158 h 362"/>
                  <a:gd name="T4" fmla="*/ 248 w 632"/>
                  <a:gd name="T5" fmla="*/ 158 h 362"/>
                  <a:gd name="T6" fmla="*/ 632 w 632"/>
                  <a:gd name="T7" fmla="*/ 158 h 362"/>
                  <a:gd name="T8" fmla="*/ 632 w 632"/>
                  <a:gd name="T9" fmla="*/ 23 h 362"/>
                  <a:gd name="T10" fmla="*/ 104 w 632"/>
                  <a:gd name="T11" fmla="*/ 23 h 362"/>
                  <a:gd name="T12" fmla="*/ 8 w 632"/>
                  <a:gd name="T13" fmla="*/ 2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42" name="Freeform 11"/>
              <p:cNvSpPr>
                <a:spLocks/>
              </p:cNvSpPr>
              <p:nvPr/>
            </p:nvSpPr>
            <p:spPr bwMode="ltGray">
              <a:xfrm rot="-5400000">
                <a:off x="3208" y="1664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17 h 317"/>
                  <a:gd name="T4" fmla="*/ 624 w 624"/>
                  <a:gd name="T5" fmla="*/ 11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43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33 h 317"/>
                  <a:gd name="T4" fmla="*/ 624 w 624"/>
                  <a:gd name="T5" fmla="*/ 113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44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8 h 370"/>
                  <a:gd name="T2" fmla="*/ 0 w 624"/>
                  <a:gd name="T3" fmla="*/ 51 h 370"/>
                  <a:gd name="T4" fmla="*/ 624 w 624"/>
                  <a:gd name="T5" fmla="*/ 51 h 370"/>
                  <a:gd name="T6" fmla="*/ 624 w 624"/>
                  <a:gd name="T7" fmla="*/ 8 h 370"/>
                  <a:gd name="T8" fmla="*/ 384 w 624"/>
                  <a:gd name="T9" fmla="*/ 1 h 370"/>
                  <a:gd name="T10" fmla="*/ 0 w 624"/>
                  <a:gd name="T11" fmla="*/ 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45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6 h 317"/>
                  <a:gd name="T4" fmla="*/ 624 w 624"/>
                  <a:gd name="T5" fmla="*/ 18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46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114 h 272"/>
                  <a:gd name="T4" fmla="*/ 240 w 624"/>
                  <a:gd name="T5" fmla="*/ 983 h 272"/>
                  <a:gd name="T6" fmla="*/ 624 w 624"/>
                  <a:gd name="T7" fmla="*/ 111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47" name="Freeform 16"/>
              <p:cNvSpPr>
                <a:spLocks/>
              </p:cNvSpPr>
              <p:nvPr/>
            </p:nvSpPr>
            <p:spPr bwMode="ltGray">
              <a:xfrm rot="-5400000">
                <a:off x="2042" y="1721"/>
                <a:ext cx="632" cy="316"/>
              </a:xfrm>
              <a:custGeom>
                <a:avLst/>
                <a:gdLst>
                  <a:gd name="T0" fmla="*/ 8 w 632"/>
                  <a:gd name="T1" fmla="*/ 23 h 362"/>
                  <a:gd name="T2" fmla="*/ 8 w 632"/>
                  <a:gd name="T3" fmla="*/ 161 h 362"/>
                  <a:gd name="T4" fmla="*/ 248 w 632"/>
                  <a:gd name="T5" fmla="*/ 161 h 362"/>
                  <a:gd name="T6" fmla="*/ 632 w 632"/>
                  <a:gd name="T7" fmla="*/ 161 h 362"/>
                  <a:gd name="T8" fmla="*/ 632 w 632"/>
                  <a:gd name="T9" fmla="*/ 23 h 362"/>
                  <a:gd name="T10" fmla="*/ 104 w 632"/>
                  <a:gd name="T11" fmla="*/ 23 h 362"/>
                  <a:gd name="T12" fmla="*/ 8 w 632"/>
                  <a:gd name="T13" fmla="*/ 2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48" name="Freeform 17"/>
              <p:cNvSpPr>
                <a:spLocks/>
              </p:cNvSpPr>
              <p:nvPr/>
            </p:nvSpPr>
            <p:spPr bwMode="ltGray">
              <a:xfrm rot="-5400000">
                <a:off x="4076" y="1667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22 h 317"/>
                  <a:gd name="T4" fmla="*/ 624 w 624"/>
                  <a:gd name="T5" fmla="*/ 112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49" name="Freeform 18"/>
              <p:cNvSpPr>
                <a:spLocks/>
              </p:cNvSpPr>
              <p:nvPr/>
            </p:nvSpPr>
            <p:spPr bwMode="ltGray">
              <a:xfrm rot="-5400000">
                <a:off x="3733" y="166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44 h 317"/>
                  <a:gd name="T4" fmla="*/ 624 w 624"/>
                  <a:gd name="T5" fmla="*/ 114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50" name="Freeform 19"/>
              <p:cNvSpPr>
                <a:spLocks/>
              </p:cNvSpPr>
              <p:nvPr/>
            </p:nvSpPr>
            <p:spPr bwMode="ltGray">
              <a:xfrm rot="-5400000">
                <a:off x="4580" y="1746"/>
                <a:ext cx="624" cy="255"/>
              </a:xfrm>
              <a:custGeom>
                <a:avLst/>
                <a:gdLst>
                  <a:gd name="T0" fmla="*/ 0 w 624"/>
                  <a:gd name="T1" fmla="*/ 8 h 370"/>
                  <a:gd name="T2" fmla="*/ 0 w 624"/>
                  <a:gd name="T3" fmla="*/ 50 h 370"/>
                  <a:gd name="T4" fmla="*/ 624 w 624"/>
                  <a:gd name="T5" fmla="*/ 50 h 370"/>
                  <a:gd name="T6" fmla="*/ 624 w 624"/>
                  <a:gd name="T7" fmla="*/ 8 h 370"/>
                  <a:gd name="T8" fmla="*/ 384 w 624"/>
                  <a:gd name="T9" fmla="*/ 1 h 370"/>
                  <a:gd name="T10" fmla="*/ 0 w 624"/>
                  <a:gd name="T11" fmla="*/ 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51" name="Freeform 20"/>
              <p:cNvSpPr>
                <a:spLocks/>
              </p:cNvSpPr>
              <p:nvPr/>
            </p:nvSpPr>
            <p:spPr bwMode="ltGray">
              <a:xfrm>
                <a:off x="5469" y="1561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52" name="Freeform 21"/>
              <p:cNvSpPr>
                <a:spLocks/>
              </p:cNvSpPr>
              <p:nvPr/>
            </p:nvSpPr>
            <p:spPr bwMode="ltGray">
              <a:xfrm rot="-5400000">
                <a:off x="5081" y="1692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120 h 272"/>
                  <a:gd name="T4" fmla="*/ 240 w 624"/>
                  <a:gd name="T5" fmla="*/ 989 h 272"/>
                  <a:gd name="T6" fmla="*/ 624 w 624"/>
                  <a:gd name="T7" fmla="*/ 112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53" name="Freeform 22"/>
              <p:cNvSpPr>
                <a:spLocks/>
              </p:cNvSpPr>
              <p:nvPr/>
            </p:nvSpPr>
            <p:spPr bwMode="ltGray">
              <a:xfrm rot="-5400000">
                <a:off x="4794" y="1719"/>
                <a:ext cx="632" cy="316"/>
              </a:xfrm>
              <a:custGeom>
                <a:avLst/>
                <a:gdLst>
                  <a:gd name="T0" fmla="*/ 8 w 632"/>
                  <a:gd name="T1" fmla="*/ 23 h 362"/>
                  <a:gd name="T2" fmla="*/ 8 w 632"/>
                  <a:gd name="T3" fmla="*/ 161 h 362"/>
                  <a:gd name="T4" fmla="*/ 248 w 632"/>
                  <a:gd name="T5" fmla="*/ 161 h 362"/>
                  <a:gd name="T6" fmla="*/ 632 w 632"/>
                  <a:gd name="T7" fmla="*/ 161 h 362"/>
                  <a:gd name="T8" fmla="*/ 632 w 632"/>
                  <a:gd name="T9" fmla="*/ 23 h 362"/>
                  <a:gd name="T10" fmla="*/ 104 w 632"/>
                  <a:gd name="T11" fmla="*/ 23 h 362"/>
                  <a:gd name="T12" fmla="*/ 8 w 632"/>
                  <a:gd name="T13" fmla="*/ 2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1033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76 h 385"/>
                <a:gd name="T2" fmla="*/ 1365 w 5762"/>
                <a:gd name="T3" fmla="*/ 263 h 385"/>
                <a:gd name="T4" fmla="*/ 1365 w 5762"/>
                <a:gd name="T5" fmla="*/ 4 h 385"/>
                <a:gd name="T6" fmla="*/ 0 w 5762"/>
                <a:gd name="T7" fmla="*/ 0 h 385"/>
                <a:gd name="T8" fmla="*/ 0 w 5762"/>
                <a:gd name="T9" fmla="*/ 276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034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364 w 5761"/>
                <a:gd name="T3" fmla="*/ 0 h 189"/>
                <a:gd name="T4" fmla="*/ 1364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27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28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29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02D19B42-F279-47E4-8E61-8805129B5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 spd="med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3573016"/>
            <a:ext cx="8640960" cy="1752600"/>
          </a:xfrm>
        </p:spPr>
        <p:txBody>
          <a:bodyPr/>
          <a:lstStyle/>
          <a:p>
            <a:pPr algn="ctr"/>
            <a:r>
              <a:rPr lang="en-AU" sz="3600" b="1" dirty="0"/>
              <a:t>S</a:t>
            </a:r>
            <a:r>
              <a:rPr lang="en-AU" sz="3600" b="1" dirty="0" smtClean="0"/>
              <a:t>ubjects, Pathways and Choices available in Vocational Education 2012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1614401" y="4869160"/>
            <a:ext cx="648072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AU" sz="3200" b="1" i="1" dirty="0" smtClean="0">
                <a:solidFill>
                  <a:srgbClr val="FF0000"/>
                </a:solidFill>
              </a:rPr>
              <a:t>Vocation or Job Preparation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sz="3200" b="1" i="1" dirty="0" smtClean="0">
                <a:solidFill>
                  <a:srgbClr val="FF0000"/>
                </a:solidFill>
              </a:rPr>
              <a:t>Trade Training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sz="3200" b="1" i="1" dirty="0" smtClean="0">
                <a:solidFill>
                  <a:srgbClr val="FF0000"/>
                </a:solidFill>
              </a:rPr>
              <a:t>Ready 4 Work</a:t>
            </a:r>
            <a:endParaRPr lang="en-AU" sz="3200" b="1" i="1" dirty="0">
              <a:solidFill>
                <a:srgbClr val="FF0000"/>
              </a:solidFill>
            </a:endParaRPr>
          </a:p>
        </p:txBody>
      </p:sp>
      <p:pic>
        <p:nvPicPr>
          <p:cNvPr id="3077" name="Picture 4" descr="Colle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2051720" cy="132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719" y="836712"/>
            <a:ext cx="7772400" cy="1143000"/>
          </a:xfrm>
        </p:spPr>
        <p:txBody>
          <a:bodyPr/>
          <a:lstStyle/>
          <a:p>
            <a:r>
              <a:rPr lang="en-AU" sz="6000" dirty="0" smtClean="0">
                <a:latin typeface="Comic Sans MS" pitchFamily="66" charset="0"/>
              </a:rPr>
              <a:t>NEW HORIZONS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AU" sz="3600" dirty="0" smtClean="0">
                <a:solidFill>
                  <a:schemeClr val="tx1"/>
                </a:solidFill>
              </a:rPr>
              <a:t>School Based Traineeships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340768"/>
            <a:ext cx="7772400" cy="4114800"/>
          </a:xfrm>
        </p:spPr>
        <p:txBody>
          <a:bodyPr/>
          <a:lstStyle/>
          <a:p>
            <a:pPr eaLnBrk="1" hangingPunct="1"/>
            <a:r>
              <a:rPr lang="en-AU" sz="2000" dirty="0" smtClean="0"/>
              <a:t>Areas </a:t>
            </a:r>
            <a:r>
              <a:rPr lang="en-AU" sz="2400" dirty="0" smtClean="0"/>
              <a:t>: </a:t>
            </a:r>
            <a:r>
              <a:rPr lang="en-AU" sz="1800" dirty="0" smtClean="0"/>
              <a:t>Retail /  Hospitality / Business Services  /  Horticulture / IT Construction  /  Metals / Animal Care</a:t>
            </a:r>
          </a:p>
          <a:p>
            <a:pPr eaLnBrk="1" hangingPunct="1">
              <a:buFont typeface="Wingdings" pitchFamily="2" charset="2"/>
              <a:buNone/>
            </a:pPr>
            <a:endParaRPr lang="en-AU" sz="1800" dirty="0" smtClean="0"/>
          </a:p>
          <a:p>
            <a:pPr eaLnBrk="1" hangingPunct="1"/>
            <a:r>
              <a:rPr lang="en-AU" sz="2000" dirty="0" smtClean="0"/>
              <a:t>Work Component : </a:t>
            </a:r>
            <a:r>
              <a:rPr lang="en-AU" sz="1800" dirty="0" smtClean="0"/>
              <a:t>100 paid days over 2 yrs.</a:t>
            </a:r>
          </a:p>
          <a:p>
            <a:pPr eaLnBrk="1" hangingPunct="1"/>
            <a:endParaRPr lang="en-AU" sz="1800" dirty="0" smtClean="0"/>
          </a:p>
          <a:p>
            <a:pPr eaLnBrk="1" hangingPunct="1"/>
            <a:r>
              <a:rPr lang="en-AU" sz="2000" dirty="0" smtClean="0"/>
              <a:t>Structure</a:t>
            </a:r>
            <a:r>
              <a:rPr lang="en-AU" sz="2000" dirty="0"/>
              <a:t> </a:t>
            </a:r>
            <a:r>
              <a:rPr lang="en-AU" sz="2000" dirty="0" smtClean="0"/>
              <a:t>=  </a:t>
            </a:r>
            <a:r>
              <a:rPr lang="en-AU" sz="2400" b="1" i="1" dirty="0" smtClean="0"/>
              <a:t>HSC +  Cert II (VET)  +  Work</a:t>
            </a:r>
          </a:p>
          <a:p>
            <a:pPr eaLnBrk="1" hangingPunct="1"/>
            <a:endParaRPr lang="en-AU" sz="2400" dirty="0" smtClean="0"/>
          </a:p>
          <a:p>
            <a:pPr eaLnBrk="1" hangingPunct="1"/>
            <a:r>
              <a:rPr lang="en-AU" sz="2000" dirty="0" smtClean="0"/>
              <a:t>Possible ways an SBAT might take shape:</a:t>
            </a:r>
          </a:p>
          <a:p>
            <a:pPr lvl="4" eaLnBrk="1" hangingPunct="1"/>
            <a:r>
              <a:rPr lang="en-AU" sz="1800" dirty="0" smtClean="0"/>
              <a:t>HSC – English + 3 other subjects</a:t>
            </a:r>
          </a:p>
          <a:p>
            <a:pPr lvl="4" eaLnBrk="1" hangingPunct="1"/>
            <a:r>
              <a:rPr lang="en-AU" sz="1800" dirty="0" smtClean="0"/>
              <a:t>Study VET subject relevant to traineeship at school  (or)</a:t>
            </a:r>
          </a:p>
          <a:p>
            <a:pPr lvl="4" eaLnBrk="1" hangingPunct="1"/>
            <a:r>
              <a:rPr lang="en-AU" sz="1800" dirty="0" smtClean="0"/>
              <a:t>1 school day at TAFE  or  Tues afternoon 2-6pm</a:t>
            </a:r>
          </a:p>
          <a:p>
            <a:pPr lvl="4" eaLnBrk="1" hangingPunct="1"/>
            <a:r>
              <a:rPr lang="en-AU" sz="1800" dirty="0" smtClean="0"/>
              <a:t>1 school day at Work</a:t>
            </a:r>
          </a:p>
          <a:p>
            <a:pPr lvl="4" eaLnBrk="1" hangingPunct="1">
              <a:buFont typeface="Wingdings" pitchFamily="2" charset="2"/>
              <a:buNone/>
            </a:pPr>
            <a:endParaRPr lang="en-AU" sz="1800" dirty="0" smtClean="0"/>
          </a:p>
          <a:p>
            <a:pPr lvl="4" eaLnBrk="1" hangingPunct="1"/>
            <a:endParaRPr lang="en-AU" sz="1800" dirty="0" smtClean="0"/>
          </a:p>
          <a:p>
            <a:pPr lvl="4" eaLnBrk="1" hangingPunct="1">
              <a:buFont typeface="Wingdings" pitchFamily="2" charset="2"/>
              <a:buNone/>
            </a:pPr>
            <a:endParaRPr lang="en-AU" sz="1800" dirty="0" smtClean="0"/>
          </a:p>
        </p:txBody>
      </p:sp>
    </p:spTree>
    <p:extLst>
      <p:ext uri="{BB962C8B-B14F-4D97-AF65-F5344CB8AC3E}">
        <p14:creationId xmlns:p14="http://schemas.microsoft.com/office/powerpoint/2010/main" val="266411863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60648"/>
            <a:ext cx="7772400" cy="1143000"/>
          </a:xfrm>
        </p:spPr>
        <p:txBody>
          <a:bodyPr/>
          <a:lstStyle/>
          <a:p>
            <a:pPr algn="ctr" eaLnBrk="1" hangingPunct="1"/>
            <a:r>
              <a:rPr lang="en-AU" sz="3200" dirty="0" smtClean="0">
                <a:solidFill>
                  <a:schemeClr val="tx1"/>
                </a:solidFill>
              </a:rPr>
              <a:t>School Based Apprenticeships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412776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2000" dirty="0" smtClean="0"/>
              <a:t>Areas</a:t>
            </a:r>
            <a:r>
              <a:rPr lang="en-AU" sz="2400" dirty="0" smtClean="0"/>
              <a:t> : </a:t>
            </a:r>
            <a:r>
              <a:rPr lang="en-AU" sz="1800" dirty="0" smtClean="0"/>
              <a:t>Construction  / Automotive / Electrotechnology / 		        Hospitality / Hairdressing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AU" sz="1800" dirty="0" smtClean="0"/>
          </a:p>
          <a:p>
            <a:pPr eaLnBrk="1" hangingPunct="1">
              <a:lnSpc>
                <a:spcPct val="90000"/>
              </a:lnSpc>
            </a:pPr>
            <a:r>
              <a:rPr lang="en-AU" sz="2000" dirty="0" smtClean="0"/>
              <a:t>Work Component : </a:t>
            </a:r>
            <a:r>
              <a:rPr lang="en-AU" sz="1800" dirty="0" smtClean="0"/>
              <a:t>100 paid days over 2 yrs.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AU" sz="1800" dirty="0" smtClean="0"/>
          </a:p>
          <a:p>
            <a:pPr eaLnBrk="1" hangingPunct="1">
              <a:lnSpc>
                <a:spcPct val="90000"/>
              </a:lnSpc>
            </a:pPr>
            <a:r>
              <a:rPr lang="en-AU" sz="2000" dirty="0" smtClean="0"/>
              <a:t>Structure</a:t>
            </a:r>
            <a:r>
              <a:rPr lang="en-AU" sz="2400" dirty="0" smtClean="0"/>
              <a:t> – HSC +  Cert III (VET) +  Work</a:t>
            </a:r>
          </a:p>
          <a:p>
            <a:pPr lvl="4" eaLnBrk="1" hangingPunct="1">
              <a:lnSpc>
                <a:spcPct val="90000"/>
              </a:lnSpc>
            </a:pPr>
            <a:r>
              <a:rPr lang="en-AU" sz="1800" dirty="0" smtClean="0"/>
              <a:t>HSC – English + 3 other subjects</a:t>
            </a:r>
          </a:p>
          <a:p>
            <a:pPr lvl="4" eaLnBrk="1" hangingPunct="1">
              <a:lnSpc>
                <a:spcPct val="90000"/>
              </a:lnSpc>
            </a:pPr>
            <a:r>
              <a:rPr lang="en-AU" sz="1800" dirty="0" smtClean="0"/>
              <a:t>1 school day at TAFE</a:t>
            </a:r>
          </a:p>
          <a:p>
            <a:pPr lvl="4" eaLnBrk="1" hangingPunct="1">
              <a:lnSpc>
                <a:spcPct val="90000"/>
              </a:lnSpc>
            </a:pPr>
            <a:r>
              <a:rPr lang="en-AU" sz="1800" dirty="0" smtClean="0"/>
              <a:t>1 school day at Work 	(work in holidays)</a:t>
            </a:r>
          </a:p>
          <a:p>
            <a:pPr lvl="4" eaLnBrk="1" hangingPunct="1">
              <a:lnSpc>
                <a:spcPct val="90000"/>
              </a:lnSpc>
              <a:buFont typeface="Wingdings" pitchFamily="2" charset="2"/>
              <a:buNone/>
            </a:pPr>
            <a:endParaRPr lang="en-AU" sz="1800" dirty="0" smtClean="0"/>
          </a:p>
          <a:p>
            <a:pPr eaLnBrk="1" hangingPunct="1">
              <a:lnSpc>
                <a:spcPct val="90000"/>
              </a:lnSpc>
            </a:pPr>
            <a:r>
              <a:rPr lang="en-AU" sz="2000" dirty="0" smtClean="0"/>
              <a:t>Complete the first year of the Apprenticeship.</a:t>
            </a:r>
          </a:p>
        </p:txBody>
      </p:sp>
    </p:spTree>
    <p:extLst>
      <p:ext uri="{BB962C8B-B14F-4D97-AF65-F5344CB8AC3E}">
        <p14:creationId xmlns:p14="http://schemas.microsoft.com/office/powerpoint/2010/main" val="95832083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AU" sz="3200" dirty="0" smtClean="0">
                <a:solidFill>
                  <a:schemeClr val="tx1"/>
                </a:solidFill>
              </a:rPr>
              <a:t>Finding An Employer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412776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2400" dirty="0" smtClean="0"/>
              <a:t>A student needs to have an employer to make a traineeship or apprenticeship happen.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AU" sz="2400" dirty="0" smtClean="0"/>
          </a:p>
          <a:p>
            <a:pPr eaLnBrk="1" hangingPunct="1">
              <a:lnSpc>
                <a:spcPct val="90000"/>
              </a:lnSpc>
            </a:pPr>
            <a:r>
              <a:rPr lang="en-AU" sz="2400" dirty="0" smtClean="0"/>
              <a:t>School has limited opportunities.</a:t>
            </a:r>
          </a:p>
          <a:p>
            <a:pPr eaLnBrk="1" hangingPunct="1">
              <a:lnSpc>
                <a:spcPct val="90000"/>
              </a:lnSpc>
            </a:pPr>
            <a:endParaRPr lang="en-AU" sz="2400" dirty="0" smtClean="0"/>
          </a:p>
          <a:p>
            <a:pPr eaLnBrk="1" hangingPunct="1">
              <a:lnSpc>
                <a:spcPct val="90000"/>
              </a:lnSpc>
            </a:pPr>
            <a:r>
              <a:rPr lang="en-AU" sz="2400" dirty="0" smtClean="0"/>
              <a:t>Use existing employer if casually employed.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AU" sz="2400" dirty="0" smtClean="0"/>
          </a:p>
          <a:p>
            <a:pPr eaLnBrk="1" hangingPunct="1">
              <a:lnSpc>
                <a:spcPct val="90000"/>
              </a:lnSpc>
            </a:pPr>
            <a:r>
              <a:rPr lang="en-AU" sz="2400" dirty="0" smtClean="0"/>
              <a:t>Tip - Start making enquiries</a:t>
            </a:r>
            <a:r>
              <a:rPr lang="en-AU" sz="2400" dirty="0"/>
              <a:t>:</a:t>
            </a:r>
            <a:endParaRPr lang="en-AU" sz="2400" dirty="0" smtClean="0"/>
          </a:p>
          <a:p>
            <a:pPr lvl="2" eaLnBrk="1" hangingPunct="1">
              <a:lnSpc>
                <a:spcPct val="90000"/>
              </a:lnSpc>
            </a:pPr>
            <a:r>
              <a:rPr lang="en-AU" dirty="0" smtClean="0"/>
              <a:t>Use family / friends / sporting networks</a:t>
            </a:r>
          </a:p>
          <a:p>
            <a:pPr lvl="2" eaLnBrk="1" hangingPunct="1">
              <a:lnSpc>
                <a:spcPct val="90000"/>
              </a:lnSpc>
            </a:pPr>
            <a:r>
              <a:rPr lang="en-AU" dirty="0" smtClean="0"/>
              <a:t>Ask around, get word of mouth happening</a:t>
            </a:r>
          </a:p>
        </p:txBody>
      </p:sp>
    </p:spTree>
    <p:extLst>
      <p:ext uri="{BB962C8B-B14F-4D97-AF65-F5344CB8AC3E}">
        <p14:creationId xmlns:p14="http://schemas.microsoft.com/office/powerpoint/2010/main" val="58755804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16632"/>
            <a:ext cx="7772400" cy="1143000"/>
          </a:xfrm>
        </p:spPr>
        <p:txBody>
          <a:bodyPr/>
          <a:lstStyle/>
          <a:p>
            <a:pPr algn="ctr" eaLnBrk="1" hangingPunct="1"/>
            <a:r>
              <a:rPr lang="en-AU" dirty="0" smtClean="0"/>
              <a:t> </a:t>
            </a:r>
            <a:r>
              <a:rPr lang="en-AU" sz="3200" dirty="0" smtClean="0">
                <a:solidFill>
                  <a:schemeClr val="tx1"/>
                </a:solidFill>
              </a:rPr>
              <a:t>Key Points for SBAT’s</a:t>
            </a:r>
            <a:r>
              <a:rPr lang="en-AU" dirty="0" smtClean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412776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2000" dirty="0" smtClean="0"/>
              <a:t>Students must complete schooling to the end of  Year 12.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AU" sz="2000" dirty="0" smtClean="0"/>
          </a:p>
          <a:p>
            <a:pPr eaLnBrk="1" hangingPunct="1">
              <a:lnSpc>
                <a:spcPct val="90000"/>
              </a:lnSpc>
            </a:pPr>
            <a:r>
              <a:rPr lang="en-AU" sz="2000" dirty="0" smtClean="0"/>
              <a:t>Must make a commitment to an employer – formalised through a Training Contract</a:t>
            </a:r>
          </a:p>
          <a:p>
            <a:pPr eaLnBrk="1" hangingPunct="1">
              <a:lnSpc>
                <a:spcPct val="90000"/>
              </a:lnSpc>
            </a:pPr>
            <a:endParaRPr lang="en-AU" sz="2000" dirty="0" smtClean="0"/>
          </a:p>
          <a:p>
            <a:pPr eaLnBrk="1" hangingPunct="1">
              <a:lnSpc>
                <a:spcPct val="90000"/>
              </a:lnSpc>
            </a:pPr>
            <a:r>
              <a:rPr lang="en-AU" sz="2000" dirty="0" smtClean="0"/>
              <a:t>Must maintain attendance and performance at school.  This may in fact require extra effort because of time away from school.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AU" sz="2000" dirty="0" smtClean="0"/>
          </a:p>
          <a:p>
            <a:pPr eaLnBrk="1" hangingPunct="1">
              <a:lnSpc>
                <a:spcPct val="90000"/>
              </a:lnSpc>
            </a:pPr>
            <a:r>
              <a:rPr lang="en-AU" sz="2000" dirty="0" smtClean="0"/>
              <a:t>Will work during school holidays – 1 week.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AU" dirty="0" smtClean="0"/>
          </a:p>
        </p:txBody>
      </p:sp>
      <p:sp>
        <p:nvSpPr>
          <p:cNvPr id="2" name="Rectangle 1"/>
          <p:cNvSpPr/>
          <p:nvPr/>
        </p:nvSpPr>
        <p:spPr>
          <a:xfrm rot="20723424">
            <a:off x="995978" y="4724395"/>
            <a:ext cx="820769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For SBAT application information</a:t>
            </a:r>
          </a:p>
          <a:p>
            <a:pPr algn="ctr"/>
            <a:r>
              <a:rPr lang="en-US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</a:t>
            </a:r>
            <a:r>
              <a:rPr lang="en-US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nd enrolment – See your Careers Adviser!</a:t>
            </a:r>
            <a:endParaRPr lang="en-US" sz="2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032115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476672"/>
            <a:ext cx="9144000" cy="1143000"/>
          </a:xfrm>
        </p:spPr>
        <p:txBody>
          <a:bodyPr/>
          <a:lstStyle/>
          <a:p>
            <a:pPr algn="ctr"/>
            <a:r>
              <a:rPr lang="en-AU" dirty="0" smtClean="0">
                <a:latin typeface="Comic Sans MS" pitchFamily="66" charset="0"/>
              </a:rPr>
              <a:t>Ready 4 Work HSC</a:t>
            </a:r>
          </a:p>
        </p:txBody>
      </p:sp>
      <p:pic>
        <p:nvPicPr>
          <p:cNvPr id="3074" name="Picture 2" descr="C:\Users\Administrator\Desktop\Brett's Documents\Ready 4 Work\ITC Pictures\P721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743" y="1969407"/>
            <a:ext cx="5882561" cy="441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42401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9856" y="18482"/>
            <a:ext cx="7772400" cy="1143000"/>
          </a:xfrm>
        </p:spPr>
        <p:txBody>
          <a:bodyPr/>
          <a:lstStyle/>
          <a:p>
            <a:pPr algn="ctr" eaLnBrk="1" hangingPunct="1"/>
            <a:r>
              <a:rPr lang="en-AU" dirty="0" smtClean="0"/>
              <a:t> </a:t>
            </a:r>
            <a:r>
              <a:rPr lang="en-AU" sz="4400" dirty="0" smtClean="0">
                <a:solidFill>
                  <a:schemeClr val="tx1"/>
                </a:solidFill>
              </a:rPr>
              <a:t>Ready 4 Work HSC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3608" y="1060768"/>
            <a:ext cx="8100392" cy="5544616"/>
          </a:xfrm>
        </p:spPr>
        <p:txBody>
          <a:bodyPr/>
          <a:lstStyle/>
          <a:p>
            <a:pPr eaLnBrk="1" hangingPunct="1"/>
            <a:r>
              <a:rPr lang="en-AU" sz="2000" dirty="0" smtClean="0"/>
              <a:t>Alternative Vocational HSC for students wanting to leave school for employment either before the age of 17, on turning 17, or deciding to stay on to complete their HSC.</a:t>
            </a:r>
          </a:p>
          <a:p>
            <a:pPr eaLnBrk="1" hangingPunct="1"/>
            <a:endParaRPr lang="en-AU" sz="2000" dirty="0" smtClean="0"/>
          </a:p>
          <a:p>
            <a:pPr eaLnBrk="1" hangingPunct="1"/>
            <a:r>
              <a:rPr lang="en-AU" sz="2000" dirty="0"/>
              <a:t>D</a:t>
            </a:r>
            <a:r>
              <a:rPr lang="en-AU" sz="2000" dirty="0" smtClean="0"/>
              <a:t>esigned to build work related skills and develop a thorough resume and portfolio that showcasing abilities.</a:t>
            </a:r>
          </a:p>
          <a:p>
            <a:pPr eaLnBrk="1" hangingPunct="1">
              <a:buFont typeface="Wingdings" pitchFamily="2" charset="2"/>
              <a:buNone/>
            </a:pPr>
            <a:endParaRPr lang="en-AU" sz="2000" dirty="0" smtClean="0"/>
          </a:p>
          <a:p>
            <a:pPr eaLnBrk="1" hangingPunct="1"/>
            <a:r>
              <a:rPr lang="en-AU" sz="2000" dirty="0" smtClean="0"/>
              <a:t>Project based learning through integrated courses:</a:t>
            </a:r>
          </a:p>
          <a:p>
            <a:pPr lvl="1" eaLnBrk="1" hangingPunct="1"/>
            <a:r>
              <a:rPr lang="en-AU" sz="2000" dirty="0" smtClean="0"/>
              <a:t>Construction</a:t>
            </a:r>
          </a:p>
          <a:p>
            <a:pPr lvl="1" eaLnBrk="1" hangingPunct="1"/>
            <a:r>
              <a:rPr lang="en-AU" sz="2000" dirty="0" smtClean="0"/>
              <a:t>Work Studies</a:t>
            </a:r>
          </a:p>
          <a:p>
            <a:pPr lvl="1" eaLnBrk="1" hangingPunct="1"/>
            <a:r>
              <a:rPr lang="en-AU" sz="2000" dirty="0" smtClean="0"/>
              <a:t>Furniture Making (?)</a:t>
            </a:r>
          </a:p>
          <a:p>
            <a:pPr marL="457200" lvl="1" indent="0" eaLnBrk="1" hangingPunct="1">
              <a:buNone/>
            </a:pPr>
            <a:endParaRPr lang="en-AU" sz="2000" dirty="0"/>
          </a:p>
          <a:p>
            <a:pPr eaLnBrk="1" hangingPunct="1"/>
            <a:r>
              <a:rPr lang="en-AU" sz="2000" dirty="0" smtClean="0"/>
              <a:t>Work related studies in:</a:t>
            </a:r>
          </a:p>
          <a:p>
            <a:pPr lvl="1" eaLnBrk="1" hangingPunct="1"/>
            <a:r>
              <a:rPr lang="en-AU" sz="2000" dirty="0" smtClean="0"/>
              <a:t>Literacy</a:t>
            </a:r>
          </a:p>
          <a:p>
            <a:pPr lvl="1" eaLnBrk="1" hangingPunct="1"/>
            <a:r>
              <a:rPr lang="en-AU" sz="2000" dirty="0" smtClean="0"/>
              <a:t>Numeracy</a:t>
            </a:r>
          </a:p>
          <a:p>
            <a:pPr lvl="1" eaLnBrk="1" hangingPunct="1"/>
            <a:r>
              <a:rPr lang="en-AU" sz="2000" dirty="0" smtClean="0"/>
              <a:t>Computing</a:t>
            </a:r>
            <a:endParaRPr lang="en-AU" sz="2000" dirty="0"/>
          </a:p>
        </p:txBody>
      </p:sp>
      <p:sp>
        <p:nvSpPr>
          <p:cNvPr id="3" name="Rectangle 2"/>
          <p:cNvSpPr/>
          <p:nvPr/>
        </p:nvSpPr>
        <p:spPr>
          <a:xfrm>
            <a:off x="5040776" y="4140369"/>
            <a:ext cx="40677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3 Days Per Week</a:t>
            </a:r>
            <a:endParaRPr lang="en-US" sz="32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63888" y="5664150"/>
            <a:ext cx="554461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Integrated into projects plus 2 Focus Days</a:t>
            </a:r>
            <a:endParaRPr lang="en-US" sz="32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" name="Right Brace 3"/>
          <p:cNvSpPr/>
          <p:nvPr/>
        </p:nvSpPr>
        <p:spPr bwMode="auto">
          <a:xfrm>
            <a:off x="4644008" y="3933056"/>
            <a:ext cx="432048" cy="936104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3275856" y="5733256"/>
            <a:ext cx="432048" cy="936104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38431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4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08520" y="3789040"/>
            <a:ext cx="9361040" cy="2880320"/>
          </a:xfrm>
        </p:spPr>
        <p:txBody>
          <a:bodyPr/>
          <a:lstStyle/>
          <a:p>
            <a:pPr algn="ctr"/>
            <a:r>
              <a:rPr lang="en-AU" sz="3600" b="1" dirty="0" smtClean="0"/>
              <a:t>VET: Vocational Education &amp; Training</a:t>
            </a:r>
            <a:endParaRPr lang="en-AU" sz="3600" b="1" dirty="0" smtClean="0">
              <a:solidFill>
                <a:srgbClr val="FF0000"/>
              </a:solidFill>
            </a:endParaRPr>
          </a:p>
          <a:p>
            <a:endParaRPr lang="en-AU" sz="1800" dirty="0" smtClean="0"/>
          </a:p>
          <a:p>
            <a:pPr algn="ctr"/>
            <a:r>
              <a:rPr lang="en-AU" dirty="0" smtClean="0"/>
              <a:t>So if I decide to do a VET Course, how is it different from other courses…</a:t>
            </a:r>
          </a:p>
        </p:txBody>
      </p:sp>
      <p:pic>
        <p:nvPicPr>
          <p:cNvPr id="3077" name="Picture 4" descr="Colle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2051720" cy="132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719" y="836712"/>
            <a:ext cx="7772400" cy="1143000"/>
          </a:xfrm>
        </p:spPr>
        <p:txBody>
          <a:bodyPr/>
          <a:lstStyle/>
          <a:p>
            <a:r>
              <a:rPr lang="en-AU" sz="6000" dirty="0" smtClean="0">
                <a:latin typeface="Comic Sans MS" pitchFamily="66" charset="0"/>
              </a:rPr>
              <a:t>NEW HORIZONS</a:t>
            </a:r>
          </a:p>
        </p:txBody>
      </p:sp>
    </p:spTree>
    <p:extLst>
      <p:ext uri="{BB962C8B-B14F-4D97-AF65-F5344CB8AC3E}">
        <p14:creationId xmlns:p14="http://schemas.microsoft.com/office/powerpoint/2010/main" val="262582248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16632"/>
            <a:ext cx="7772400" cy="1143000"/>
          </a:xfrm>
        </p:spPr>
        <p:txBody>
          <a:bodyPr/>
          <a:lstStyle/>
          <a:p>
            <a:pPr algn="ctr" eaLnBrk="1" hangingPunct="1"/>
            <a:r>
              <a:rPr lang="en-AU" dirty="0" smtClean="0">
                <a:solidFill>
                  <a:schemeClr val="tx1"/>
                </a:solidFill>
              </a:rPr>
              <a:t>SVET Courses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13333" y="1263588"/>
            <a:ext cx="3810000" cy="4114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AU" sz="1400" b="1" dirty="0" smtClean="0"/>
              <a:t>Board Developed –  Eligible for an ATAR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AU" sz="1200" b="1" dirty="0" smtClean="0"/>
          </a:p>
          <a:p>
            <a:pPr eaLnBrk="1" hangingPunct="1">
              <a:lnSpc>
                <a:spcPct val="80000"/>
              </a:lnSpc>
            </a:pPr>
            <a:r>
              <a:rPr lang="en-AU" sz="1400" dirty="0" smtClean="0"/>
              <a:t>Business Services –SVET</a:t>
            </a:r>
            <a:br>
              <a:rPr lang="en-AU" sz="1400" dirty="0" smtClean="0"/>
            </a:br>
            <a:endParaRPr lang="en-AU" sz="1400" dirty="0" smtClean="0"/>
          </a:p>
          <a:p>
            <a:pPr eaLnBrk="1" hangingPunct="1">
              <a:lnSpc>
                <a:spcPct val="80000"/>
              </a:lnSpc>
            </a:pPr>
            <a:r>
              <a:rPr lang="en-AU" sz="1400" dirty="0" smtClean="0"/>
              <a:t>Construction –SVET</a:t>
            </a:r>
            <a:br>
              <a:rPr lang="en-AU" sz="1400" dirty="0" smtClean="0"/>
            </a:br>
            <a:endParaRPr lang="en-AU" sz="1400" dirty="0" smtClean="0"/>
          </a:p>
          <a:p>
            <a:pPr eaLnBrk="1" hangingPunct="1">
              <a:lnSpc>
                <a:spcPct val="80000"/>
              </a:lnSpc>
            </a:pPr>
            <a:r>
              <a:rPr lang="en-AU" sz="1400" dirty="0" smtClean="0"/>
              <a:t>Entertainment Industry – SVET </a:t>
            </a:r>
            <a:br>
              <a:rPr lang="en-AU" sz="1400" dirty="0" smtClean="0"/>
            </a:br>
            <a:endParaRPr lang="en-AU" sz="1400" dirty="0" smtClean="0"/>
          </a:p>
          <a:p>
            <a:pPr eaLnBrk="1" hangingPunct="1">
              <a:lnSpc>
                <a:spcPct val="80000"/>
              </a:lnSpc>
            </a:pPr>
            <a:r>
              <a:rPr lang="en-AU" sz="1400" dirty="0" smtClean="0"/>
              <a:t>Hospitality Operations –SVET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AU" sz="1400" dirty="0" smtClean="0"/>
              <a:t>	    -Food and Beverage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AU" sz="1400" dirty="0" smtClean="0"/>
              <a:t>	    -Commercial Cookery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AU" sz="1400" dirty="0" smtClean="0"/>
          </a:p>
          <a:p>
            <a:pPr eaLnBrk="1" hangingPunct="1">
              <a:lnSpc>
                <a:spcPct val="80000"/>
              </a:lnSpc>
            </a:pPr>
            <a:r>
              <a:rPr lang="en-AU" sz="1400" dirty="0" smtClean="0"/>
              <a:t>Information Technology –SVET</a:t>
            </a:r>
            <a:br>
              <a:rPr lang="en-AU" sz="1400" dirty="0" smtClean="0"/>
            </a:br>
            <a:endParaRPr lang="en-AU" sz="1400" dirty="0" smtClean="0"/>
          </a:p>
          <a:p>
            <a:pPr eaLnBrk="1" hangingPunct="1">
              <a:lnSpc>
                <a:spcPct val="80000"/>
              </a:lnSpc>
            </a:pPr>
            <a:r>
              <a:rPr lang="en-AU" sz="1400" dirty="0" smtClean="0"/>
              <a:t>Metal and Engineering – SVET</a:t>
            </a:r>
          </a:p>
          <a:p>
            <a:pPr eaLnBrk="1" hangingPunct="1">
              <a:lnSpc>
                <a:spcPct val="80000"/>
              </a:lnSpc>
            </a:pPr>
            <a:endParaRPr lang="en-AU" sz="1400" dirty="0"/>
          </a:p>
          <a:p>
            <a:pPr eaLnBrk="1" hangingPunct="1">
              <a:lnSpc>
                <a:spcPct val="80000"/>
              </a:lnSpc>
            </a:pPr>
            <a:r>
              <a:rPr lang="en-AU" sz="1400" dirty="0" smtClean="0"/>
              <a:t>Primary Industries (Horticulture) - SVET</a:t>
            </a:r>
            <a:br>
              <a:rPr lang="en-AU" sz="1400" dirty="0" smtClean="0"/>
            </a:br>
            <a:endParaRPr lang="en-AU" sz="1400" dirty="0" smtClean="0"/>
          </a:p>
          <a:p>
            <a:pPr eaLnBrk="1" hangingPunct="1">
              <a:lnSpc>
                <a:spcPct val="80000"/>
              </a:lnSpc>
            </a:pPr>
            <a:r>
              <a:rPr lang="en-AU" sz="1400" dirty="0" smtClean="0"/>
              <a:t>Retail Operations – SVET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AU" sz="1400" b="1" dirty="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48064" y="1268760"/>
            <a:ext cx="38100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AU" sz="1400" b="1" dirty="0" smtClean="0"/>
              <a:t>Board Endorsed Courses – </a:t>
            </a:r>
            <a:r>
              <a:rPr lang="en-AU" sz="1400" b="1" dirty="0" smtClean="0">
                <a:solidFill>
                  <a:srgbClr val="FF0000"/>
                </a:solidFill>
              </a:rPr>
              <a:t>Non ATAR</a:t>
            </a:r>
          </a:p>
          <a:p>
            <a:pPr eaLnBrk="1" hangingPunct="1"/>
            <a:endParaRPr lang="en-AU" sz="1400" b="1" dirty="0" smtClean="0"/>
          </a:p>
          <a:p>
            <a:pPr eaLnBrk="1" hangingPunct="1"/>
            <a:r>
              <a:rPr lang="en-AU" sz="1400" dirty="0" smtClean="0"/>
              <a:t>Music Industry Foundation</a:t>
            </a:r>
          </a:p>
          <a:p>
            <a:pPr eaLnBrk="1" hangingPunct="1"/>
            <a:endParaRPr lang="en-AU" sz="1000" dirty="0" smtClean="0"/>
          </a:p>
          <a:p>
            <a:pPr eaLnBrk="1" hangingPunct="1"/>
            <a:r>
              <a:rPr lang="en-AU" sz="1400" dirty="0" smtClean="0"/>
              <a:t>Furniture Making</a:t>
            </a:r>
          </a:p>
          <a:p>
            <a:pPr eaLnBrk="1" hangingPunct="1"/>
            <a:endParaRPr lang="en-AU" sz="1000" dirty="0" smtClean="0"/>
          </a:p>
          <a:p>
            <a:pPr eaLnBrk="1" hangingPunct="1"/>
            <a:r>
              <a:rPr lang="en-AU" sz="1400" dirty="0" smtClean="0"/>
              <a:t>Visual Arts and Contemporary Art</a:t>
            </a:r>
          </a:p>
        </p:txBody>
      </p:sp>
      <p:sp>
        <p:nvSpPr>
          <p:cNvPr id="2" name="Rectangle 1"/>
          <p:cNvSpPr/>
          <p:nvPr/>
        </p:nvSpPr>
        <p:spPr>
          <a:xfrm rot="20687958">
            <a:off x="2765028" y="4817596"/>
            <a:ext cx="649148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Remember: You can only have</a:t>
            </a:r>
          </a:p>
          <a:p>
            <a:pPr algn="ctr"/>
            <a:r>
              <a:rPr lang="en-US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ONE Board Developed Category B</a:t>
            </a:r>
          </a:p>
          <a:p>
            <a:pPr algn="ctr"/>
            <a:r>
              <a:rPr lang="en-US" sz="2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Course contribute to your ATAR</a:t>
            </a:r>
            <a:endParaRPr lang="en-US" sz="2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12568" y="3430741"/>
            <a:ext cx="40679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To count towards an ATAR</a:t>
            </a:r>
          </a:p>
          <a:p>
            <a:pPr algn="ctr"/>
            <a:r>
              <a:rPr lang="en-US" sz="1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YOU MUST sit the HSC Exam</a:t>
            </a:r>
            <a:endParaRPr lang="en-US" sz="1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" name="Right Brace 9"/>
          <p:cNvSpPr/>
          <p:nvPr/>
        </p:nvSpPr>
        <p:spPr bwMode="auto">
          <a:xfrm>
            <a:off x="4354586" y="1772816"/>
            <a:ext cx="937494" cy="3240360"/>
          </a:xfrm>
          <a:prstGeom prst="rightBrace">
            <a:avLst>
              <a:gd name="adj1" fmla="val 8333"/>
              <a:gd name="adj2" fmla="val 58466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46778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AU" sz="3600" b="1" dirty="0" smtClean="0">
                <a:solidFill>
                  <a:schemeClr val="accent2"/>
                </a:solidFill>
                <a:latin typeface="Comic Sans MS" pitchFamily="66" charset="0"/>
              </a:rPr>
              <a:t>What you need to know about....</a:t>
            </a:r>
            <a:endParaRPr lang="en-AU" sz="36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1454963" y="1643051"/>
            <a:ext cx="6570681" cy="1305003"/>
            <a:chOff x="619097" y="1409617"/>
            <a:chExt cx="6570681" cy="1305003"/>
          </a:xfrm>
        </p:grpSpPr>
        <p:pic>
          <p:nvPicPr>
            <p:cNvPr id="7" name="Picture 6" descr="weldin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57752" y="1535892"/>
              <a:ext cx="1275934" cy="95695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australian%20sheep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7884" y="1500175"/>
              <a:ext cx="1331894" cy="100013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 descr="carpentry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3042" y="1500174"/>
              <a:ext cx="1428760" cy="107157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 descr="Chef%20at%20work%202.jpg"/>
            <p:cNvPicPr>
              <a:picLocks noChangeAspect="1"/>
            </p:cNvPicPr>
            <p:nvPr/>
          </p:nvPicPr>
          <p:blipFill>
            <a:blip r:embed="rId5" cstate="print"/>
            <a:srcRect t="11476" b="28273"/>
            <a:stretch>
              <a:fillRect/>
            </a:stretch>
          </p:blipFill>
          <p:spPr>
            <a:xfrm>
              <a:off x="3857620" y="1409617"/>
              <a:ext cx="1285884" cy="11621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 descr="it.jpg"/>
            <p:cNvPicPr>
              <a:picLocks noChangeAspect="1"/>
            </p:cNvPicPr>
            <p:nvPr/>
          </p:nvPicPr>
          <p:blipFill>
            <a:blip r:embed="rId6" cstate="print"/>
            <a:srcRect b="9146"/>
            <a:stretch>
              <a:fillRect/>
            </a:stretch>
          </p:blipFill>
          <p:spPr>
            <a:xfrm>
              <a:off x="2714612" y="1428737"/>
              <a:ext cx="1428760" cy="128588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 descr="stage crew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9097" y="1500174"/>
              <a:ext cx="1333510" cy="100013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000100" y="3071810"/>
            <a:ext cx="7572428" cy="302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A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Vocational Training Courses</a:t>
            </a:r>
          </a:p>
          <a:p>
            <a:pPr marL="365760" indent="-256032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AU" sz="2800" dirty="0" smtClean="0"/>
              <a:t>		Skills and knowledge required by industry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AU" sz="14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A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VET Courses &amp; the HSC</a:t>
            </a:r>
          </a:p>
          <a:p>
            <a:pPr marL="365760" indent="-256032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AU" sz="2800" dirty="0" smtClean="0"/>
              <a:t>		Dual accreditation – </a:t>
            </a:r>
          </a:p>
          <a:p>
            <a:pPr marL="1144079" lvl="3" fontAlgn="auto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pPr>
            <a:r>
              <a:rPr lang="en-AU" dirty="0" smtClean="0"/>
              <a:t>HSC</a:t>
            </a:r>
          </a:p>
          <a:p>
            <a:pPr marL="1144079" lvl="3" fontAlgn="auto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pPr>
            <a:r>
              <a:rPr lang="en-AU" dirty="0" smtClean="0"/>
              <a:t>AQTF qualification</a:t>
            </a:r>
          </a:p>
          <a:p>
            <a:pPr marL="1144079" lvl="3" fontAlgn="auto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pPr>
            <a:r>
              <a:rPr lang="en-AU" dirty="0" smtClean="0"/>
              <a:t>Employability skills</a:t>
            </a:r>
          </a:p>
          <a:p>
            <a:pPr marL="1144079" lvl="3" fontAlgn="auto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pPr>
            <a:r>
              <a:rPr lang="en-AU" dirty="0" smtClean="0"/>
              <a:t>ATAR option – </a:t>
            </a:r>
            <a:r>
              <a:rPr lang="en-AU" b="1" dirty="0" smtClean="0">
                <a:solidFill>
                  <a:srgbClr val="FF0000"/>
                </a:solidFill>
              </a:rPr>
              <a:t>YOU MUST ELECT TO SIT THE OPTIONAL</a:t>
            </a:r>
          </a:p>
          <a:p>
            <a:pPr marL="915479" lvl="3" indent="0" fontAlgn="auto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r>
              <a:rPr lang="en-AU" b="1" dirty="0" smtClean="0">
                <a:solidFill>
                  <a:srgbClr val="FF0000"/>
                </a:solidFill>
              </a:rPr>
              <a:t>    HSC EXAMINATION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t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28800"/>
            <a:ext cx="4071935" cy="3490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457200"/>
            <a:ext cx="7772400" cy="1143000"/>
          </a:xfrm>
          <a:noFill/>
        </p:spPr>
        <p:txBody>
          <a:bodyPr/>
          <a:lstStyle/>
          <a:p>
            <a:r>
              <a:rPr lang="en-AU" sz="3600" b="1" dirty="0" smtClean="0">
                <a:solidFill>
                  <a:schemeClr val="accent2"/>
                </a:solidFill>
                <a:latin typeface="Comic Sans MS" pitchFamily="66" charset="0"/>
              </a:rPr>
              <a:t>What you need to know about....</a:t>
            </a:r>
            <a:endParaRPr lang="en-AU" sz="3600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821654" y="1530774"/>
            <a:ext cx="4214842" cy="521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Lucida Sans Unicode"/>
                <a:ea typeface="+mn-ea"/>
                <a:cs typeface="+mn-cs"/>
              </a:rPr>
              <a:t>Assessment tasks/events </a:t>
            </a: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provide students with the opportunity to show their skills and knowledge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None/>
              <a:tabLst/>
              <a:defRPr/>
            </a:pPr>
            <a:endParaRPr kumimoji="0" lang="en-AU" sz="1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“</a:t>
            </a: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Lucida Sans Unicode"/>
                <a:ea typeface="+mn-ea"/>
                <a:cs typeface="+mn-cs"/>
              </a:rPr>
              <a:t>Competence” </a:t>
            </a: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means a student</a:t>
            </a: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Lucida Sans Unicode"/>
                <a:ea typeface="+mn-ea"/>
                <a:cs typeface="+mn-cs"/>
              </a:rPr>
              <a:t> </a:t>
            </a: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can perform tasks to the level required by industry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kumimoji="0" lang="en-AU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Competent / not yet competent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Char char="Ø"/>
              <a:tabLst/>
              <a:defRPr/>
            </a:pPr>
            <a:endParaRPr kumimoji="0" lang="en-AU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Lucida Sans Unicode"/>
                <a:ea typeface="+mn-ea"/>
                <a:cs typeface="+mn-cs"/>
              </a:rPr>
              <a:t>Vocational qualifications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r>
              <a:rPr kumimoji="0" lang="en-AU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Statement of Attainment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r>
              <a:rPr kumimoji="0" lang="en-AU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Certificate I, II or III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1" name="WordArt 21"/>
          <p:cNvSpPr>
            <a:spLocks noChangeArrowheads="1" noChangeShapeType="1" noTextEdit="1"/>
          </p:cNvSpPr>
          <p:nvPr/>
        </p:nvSpPr>
        <p:spPr bwMode="auto">
          <a:xfrm>
            <a:off x="1043608" y="1290564"/>
            <a:ext cx="7776864" cy="53438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27"/>
              </a:avLst>
            </a:prstTxWarp>
          </a:bodyPr>
          <a:lstStyle/>
          <a:p>
            <a:pPr>
              <a:defRPr/>
            </a:pPr>
            <a:r>
              <a:rPr lang="en-AU" sz="1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AU" sz="1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Job </a:t>
            </a:r>
            <a:r>
              <a:rPr lang="en-AU" sz="1600" kern="1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Preparation </a:t>
            </a:r>
            <a:r>
              <a:rPr lang="en-AU" sz="1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HSC:</a:t>
            </a:r>
            <a:endParaRPr lang="en-AU" sz="1600" kern="10" dirty="0">
              <a:ln w="9525">
                <a:noFill/>
                <a:round/>
                <a:headEnd/>
                <a:tailEnd/>
              </a:ln>
              <a:solidFill>
                <a:schemeClr val="tx1">
                  <a:lumMod val="85000"/>
                  <a:lumOff val="15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1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HSC with VET Subject(s)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1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70 Hour Workplacement</a:t>
            </a:r>
            <a:endParaRPr lang="en-AU" sz="1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Lucida Sans Unicode" pitchFamily="34" charset="0"/>
              <a:cs typeface="Lucida Sans Unicode" pitchFamily="34" charset="0"/>
            </a:endParaRPr>
          </a:p>
          <a:p>
            <a:pPr>
              <a:defRPr/>
            </a:pPr>
            <a:endParaRPr lang="en-AU" sz="1600" kern="10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Lucida Sans Unicode" pitchFamily="34" charset="0"/>
              <a:cs typeface="Lucida Sans Unicode" pitchFamily="34" charset="0"/>
            </a:endParaRPr>
          </a:p>
          <a:p>
            <a:pPr>
              <a:defRPr/>
            </a:pPr>
            <a:endParaRPr lang="en-AU" sz="1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Lucida Sans Unicode" pitchFamily="34" charset="0"/>
              <a:cs typeface="Lucida Sans Unicode" pitchFamily="34" charset="0"/>
            </a:endParaRPr>
          </a:p>
          <a:p>
            <a:pPr>
              <a:defRPr/>
            </a:pPr>
            <a:r>
              <a:rPr lang="en-AU" sz="1600" kern="1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Trade Training </a:t>
            </a:r>
            <a:r>
              <a:rPr lang="en-AU" sz="1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HSC (SBAT):</a:t>
            </a:r>
            <a:endParaRPr lang="en-AU" sz="1600" kern="10" dirty="0">
              <a:ln w="9525">
                <a:noFill/>
                <a:round/>
                <a:headEnd/>
                <a:tailEnd/>
              </a:ln>
              <a:solidFill>
                <a:schemeClr val="tx1">
                  <a:lumMod val="85000"/>
                  <a:lumOff val="15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1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School </a:t>
            </a:r>
            <a:r>
              <a:rPr lang="en-AU" sz="1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Based </a:t>
            </a:r>
            <a:r>
              <a:rPr lang="en-AU" sz="1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Apprenticeship </a:t>
            </a:r>
            <a:endParaRPr lang="en-AU" sz="1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1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School Based Traineeship</a:t>
            </a:r>
            <a:endParaRPr lang="en-AU" sz="1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Lucida Sans Unicode" pitchFamily="34" charset="0"/>
              <a:cs typeface="Lucida Sans Unicode" pitchFamily="34" charset="0"/>
            </a:endParaRPr>
          </a:p>
          <a:p>
            <a:pPr>
              <a:defRPr/>
            </a:pPr>
            <a:endParaRPr lang="en-AU" sz="1600" kern="10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Lucida Sans Unicode" pitchFamily="34" charset="0"/>
              <a:cs typeface="Lucida Sans Unicode" pitchFamily="34" charset="0"/>
            </a:endParaRPr>
          </a:p>
          <a:p>
            <a:pPr>
              <a:defRPr/>
            </a:pPr>
            <a:endParaRPr lang="en-AU" sz="1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Lucida Sans Unicode" pitchFamily="34" charset="0"/>
              <a:cs typeface="Lucida Sans Unicode" pitchFamily="34" charset="0"/>
            </a:endParaRPr>
          </a:p>
          <a:p>
            <a:pPr>
              <a:defRPr/>
            </a:pPr>
            <a:r>
              <a:rPr lang="en-AU" sz="1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Ready 4 Work HSC:</a:t>
            </a:r>
            <a:endParaRPr lang="en-AU" sz="1600" kern="10" dirty="0">
              <a:ln w="9525">
                <a:noFill/>
                <a:round/>
                <a:headEnd/>
                <a:tailEnd/>
              </a:ln>
              <a:solidFill>
                <a:schemeClr val="tx1">
                  <a:lumMod val="85000"/>
                  <a:lumOff val="15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1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Project based learning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1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Learning journals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1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VET Subjects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1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Work Experience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1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Literacy, Numeracy and Computing</a:t>
            </a:r>
            <a:endParaRPr lang="en-AU" sz="1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 rot="20189186">
            <a:off x="5546416" y="4898207"/>
            <a:ext cx="35929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As 2012 model currently operates</a:t>
            </a:r>
            <a:endParaRPr lang="en-US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260648"/>
            <a:ext cx="82444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10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0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THE VOCATIONAL HSC</a:t>
            </a:r>
            <a:endParaRPr lang="en-US" sz="4800" b="1" cap="none" spc="100" dirty="0">
              <a:ln w="18000">
                <a:solidFill>
                  <a:srgbClr val="FF0000"/>
                </a:solidFill>
                <a:prstDash val="solid"/>
              </a:ln>
              <a:solidFill>
                <a:srgbClr val="FF0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4049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4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4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4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457200"/>
            <a:ext cx="7772400" cy="1143000"/>
          </a:xfrm>
          <a:noFill/>
        </p:spPr>
        <p:txBody>
          <a:bodyPr/>
          <a:lstStyle/>
          <a:p>
            <a:r>
              <a:rPr lang="en-AU" sz="3600" b="1" dirty="0" smtClean="0">
                <a:solidFill>
                  <a:schemeClr val="accent2"/>
                </a:solidFill>
                <a:latin typeface="Comic Sans MS" pitchFamily="66" charset="0"/>
              </a:rPr>
              <a:t>What you need to know about....</a:t>
            </a:r>
            <a:endParaRPr lang="en-AU" sz="3600" dirty="0" smtClean="0"/>
          </a:p>
        </p:txBody>
      </p:sp>
      <p:pic>
        <p:nvPicPr>
          <p:cNvPr id="9" name="Picture 8" descr="Hospitality%20Training.jpg"/>
          <p:cNvPicPr>
            <a:picLocks noChangeAspect="1"/>
          </p:cNvPicPr>
          <p:nvPr/>
        </p:nvPicPr>
        <p:blipFill>
          <a:blip r:embed="rId2" cstate="print"/>
          <a:srcRect t="4089" b="36572"/>
          <a:stretch>
            <a:fillRect/>
          </a:stretch>
        </p:blipFill>
        <p:spPr>
          <a:xfrm>
            <a:off x="6732240" y="1340768"/>
            <a:ext cx="2143140" cy="1470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youngchefs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0357" y="2492896"/>
            <a:ext cx="2166935" cy="1451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cooking again.jpg"/>
          <p:cNvPicPr>
            <a:picLocks noChangeAspect="1"/>
          </p:cNvPicPr>
          <p:nvPr/>
        </p:nvPicPr>
        <p:blipFill>
          <a:blip r:embed="rId4" cstate="print"/>
          <a:srcRect b="11111"/>
          <a:stretch>
            <a:fillRect/>
          </a:stretch>
        </p:blipFill>
        <p:spPr>
          <a:xfrm>
            <a:off x="6882534" y="3382025"/>
            <a:ext cx="2143141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27584" y="1438131"/>
            <a:ext cx="6879708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Lucida Sans Unicode"/>
                <a:ea typeface="+mn-ea"/>
                <a:cs typeface="+mn-cs"/>
              </a:rPr>
              <a:t>Results from assessments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r>
              <a:rPr kumimoji="0" lang="en-AU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recorded by teacher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r>
              <a:rPr kumimoji="0" lang="en-AU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sent to BOS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r>
              <a:rPr kumimoji="0" lang="en-AU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reports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r>
              <a:rPr kumimoji="0" lang="en-AU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available from your teacher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None/>
              <a:tabLst/>
              <a:defRPr/>
            </a:pPr>
            <a:endParaRPr kumimoji="0" lang="en-AU" sz="1000" b="0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Lucida Sans Unicode"/>
                <a:ea typeface="+mn-ea"/>
                <a:cs typeface="+mn-cs"/>
              </a:rPr>
              <a:t>Examinations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r>
              <a:rPr kumimoji="0" lang="en-AU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evidence of assessment competence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r>
              <a:rPr kumimoji="0" lang="en-AU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evidence for BOS if undertaking optional HSC exam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algn="ctr"/>
            <a:r>
              <a:rPr lang="en-AU" sz="4000" b="1" dirty="0" smtClean="0">
                <a:solidFill>
                  <a:schemeClr val="accent2"/>
                </a:solidFill>
                <a:latin typeface="Comic Sans MS" pitchFamily="66" charset="0"/>
              </a:rPr>
              <a:t>Workplacement</a:t>
            </a:r>
            <a:endParaRPr lang="en-AU" sz="4000" dirty="0" smtClean="0"/>
          </a:p>
        </p:txBody>
      </p:sp>
      <p:pic>
        <p:nvPicPr>
          <p:cNvPr id="7" name="Picture 6" descr="youngpeople1.jpg"/>
          <p:cNvPicPr>
            <a:picLocks noChangeAspect="1"/>
          </p:cNvPicPr>
          <p:nvPr/>
        </p:nvPicPr>
        <p:blipFill>
          <a:blip r:embed="rId2" cstate="print"/>
          <a:srcRect l="41250"/>
          <a:stretch>
            <a:fillRect/>
          </a:stretch>
        </p:blipFill>
        <p:spPr>
          <a:xfrm rot="948411">
            <a:off x="6253501" y="1877133"/>
            <a:ext cx="2723921" cy="2678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7544" y="1437449"/>
            <a:ext cx="5727729" cy="46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109728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en-A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</a:t>
            </a:r>
            <a:r>
              <a:rPr kumimoji="0" lang="en-A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Mandatory 70 hours</a:t>
            </a:r>
          </a:p>
          <a:p>
            <a:pPr marL="365760" indent="-256032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70910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bg2"/>
              </a:buClr>
              <a:buFont typeface="Wingdings" pitchFamily="2" charset="2"/>
              <a:buChar char="§"/>
              <a:defRPr/>
            </a:pPr>
            <a:r>
              <a:rPr kumimoji="0" lang="en-AU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Organised by a Workplace Service Provider (WSP) - Youth Connections </a:t>
            </a:r>
          </a:p>
          <a:p>
            <a:pPr marL="366204" indent="0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2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70910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bg2"/>
              </a:buClr>
              <a:buFont typeface="Wingdings" pitchFamily="2" charset="2"/>
              <a:buChar char="§"/>
              <a:defRPr/>
            </a:pPr>
            <a:r>
              <a:rPr kumimoji="0" lang="en-AU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Details and arrangements provided by your teacher and your local WSP Coordinator</a:t>
            </a:r>
          </a:p>
          <a:p>
            <a:pPr marL="366204" indent="0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2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70910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bg2"/>
              </a:buClr>
              <a:buFont typeface="Wingdings" pitchFamily="2" charset="2"/>
              <a:buChar char="§"/>
              <a:defRPr/>
            </a:pPr>
            <a:r>
              <a:rPr kumimoji="0" lang="en-AU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Students are not paid</a:t>
            </a:r>
          </a:p>
          <a:p>
            <a:pPr marL="366204" indent="0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2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70910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bg2"/>
              </a:buClr>
              <a:buFont typeface="Wingdings" pitchFamily="2" charset="2"/>
              <a:buChar char="§"/>
              <a:defRPr/>
            </a:pPr>
            <a:r>
              <a:rPr kumimoji="0" lang="en-A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If you do not complete </a:t>
            </a:r>
            <a:r>
              <a:rPr kumimoji="0" lang="en-AU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workplacement</a:t>
            </a:r>
            <a:r>
              <a:rPr kumimoji="0" lang="en-A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you will not have the course recognised by the Board of Studies. This may mean that you will not receive your HSC</a:t>
            </a:r>
            <a:r>
              <a:rPr kumimoji="0" lang="en-AU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kumimoji="0" lang="en-AU" sz="2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algn="ctr"/>
            <a:r>
              <a:rPr lang="en-AU" sz="4000" b="1" dirty="0" smtClean="0">
                <a:solidFill>
                  <a:schemeClr val="accent2"/>
                </a:solidFill>
                <a:latin typeface="Comic Sans MS" pitchFamily="66" charset="0"/>
              </a:rPr>
              <a:t>Course Costs</a:t>
            </a:r>
            <a:endParaRPr lang="en-AU" sz="4000" dirty="0" smtClean="0"/>
          </a:p>
        </p:txBody>
      </p:sp>
      <p:pic>
        <p:nvPicPr>
          <p:cNvPr id="12" name="Picture 11" descr="chef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836712"/>
            <a:ext cx="1883721" cy="18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cruzer_usb_driv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2420888"/>
            <a:ext cx="2154926" cy="15892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safety-equipment4_19918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88" y="1824778"/>
            <a:ext cx="2045455" cy="18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338762"/>
            <a:ext cx="8143932" cy="4572032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AU" sz="2000" dirty="0"/>
              <a:t>This includes the cost of materials used in class.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AU" sz="20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AU" sz="2000" dirty="0" smtClean="0"/>
              <a:t>Other costs may include: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AU" sz="2000" dirty="0" smtClean="0"/>
          </a:p>
          <a:p>
            <a:pPr>
              <a:lnSpc>
                <a:spcPct val="80000"/>
              </a:lnSpc>
            </a:pPr>
            <a:r>
              <a:rPr lang="en-AU" sz="2000" dirty="0" smtClean="0"/>
              <a:t>safety clothing / uniforms</a:t>
            </a:r>
          </a:p>
          <a:p>
            <a:pPr>
              <a:lnSpc>
                <a:spcPct val="80000"/>
              </a:lnSpc>
            </a:pPr>
            <a:r>
              <a:rPr lang="en-AU" sz="2000" dirty="0" smtClean="0"/>
              <a:t>equipment</a:t>
            </a:r>
          </a:p>
          <a:p>
            <a:pPr>
              <a:lnSpc>
                <a:spcPct val="80000"/>
              </a:lnSpc>
            </a:pPr>
            <a:r>
              <a:rPr lang="en-AU" sz="2000" dirty="0" smtClean="0"/>
              <a:t>work placement travel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AU" sz="20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AU" sz="2000" dirty="0" smtClean="0"/>
          </a:p>
          <a:p>
            <a:pPr>
              <a:lnSpc>
                <a:spcPct val="80000"/>
              </a:lnSpc>
            </a:pPr>
            <a:r>
              <a:rPr lang="en-AU" sz="2000" dirty="0" smtClean="0"/>
              <a:t>A refund may be considered depending upon the reasons for withdrawal from the course and the amount of the course completed </a:t>
            </a:r>
            <a:endParaRPr lang="en-US" sz="2000" dirty="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245394" y="358818"/>
            <a:ext cx="68818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066800" y="228600"/>
            <a:ext cx="7004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en-AU" sz="4000" b="1" dirty="0" smtClean="0">
                <a:solidFill>
                  <a:schemeClr val="accent2"/>
                </a:solidFill>
              </a:rPr>
              <a:t>VET AWARDS</a:t>
            </a:r>
            <a:endParaRPr kumimoji="1" lang="en-US" sz="4000" b="1" dirty="0">
              <a:solidFill>
                <a:schemeClr val="accent2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38936" y="1360276"/>
            <a:ext cx="606107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NSW Training Awards 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Career Links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" pitchFamily="2" charset="2"/>
              <a:buChar char="Ø"/>
              <a:tabLst/>
              <a:defRPr/>
            </a:pP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Hunter Valley Youth Express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n-A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WorldSkills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8" name="Picture 7" descr="2010_training_award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1777" y="1052736"/>
            <a:ext cx="857256" cy="857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 descr="careerlink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760" y="2212928"/>
            <a:ext cx="1214446" cy="671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 descr="huntervalleyyouthexpre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3094074"/>
            <a:ext cx="2395518" cy="642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 descr="worldskills_logo_200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3140" y="3933056"/>
            <a:ext cx="794530" cy="651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1066800"/>
            <a:ext cx="5072063" cy="430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03648" y="5445224"/>
            <a:ext cx="7004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en-AU" sz="4000" b="1" dirty="0" smtClean="0">
                <a:solidFill>
                  <a:schemeClr val="accent2"/>
                </a:solidFill>
              </a:rPr>
              <a:t>Questions</a:t>
            </a:r>
            <a:endParaRPr kumimoji="1" lang="en-US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2838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happens now…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28800"/>
            <a:ext cx="8064896" cy="4968552"/>
          </a:xfrm>
        </p:spPr>
        <p:txBody>
          <a:bodyPr/>
          <a:lstStyle/>
          <a:p>
            <a:r>
              <a:rPr lang="en-AU" dirty="0" smtClean="0"/>
              <a:t>Visit The Entrance Campus school website – Google ‘The Entrance Campus’</a:t>
            </a:r>
          </a:p>
          <a:p>
            <a:endParaRPr lang="en-AU" dirty="0"/>
          </a:p>
          <a:p>
            <a:r>
              <a:rPr lang="en-AU" dirty="0" smtClean="0"/>
              <a:t>Click on ‘Subject Choices For 2013’ link – then the ‘</a:t>
            </a:r>
            <a:r>
              <a:rPr lang="en-AU" dirty="0" smtClean="0">
                <a:solidFill>
                  <a:srgbClr val="FF0000"/>
                </a:solidFill>
              </a:rPr>
              <a:t>Subject Selection Portal</a:t>
            </a:r>
            <a:r>
              <a:rPr lang="en-AU" dirty="0" smtClean="0"/>
              <a:t>’ link.</a:t>
            </a:r>
          </a:p>
          <a:p>
            <a:endParaRPr lang="en-AU" dirty="0"/>
          </a:p>
          <a:p>
            <a:r>
              <a:rPr lang="en-AU" dirty="0" smtClean="0"/>
              <a:t>Check out the subject information, </a:t>
            </a:r>
            <a:r>
              <a:rPr lang="en-AU" dirty="0"/>
              <a:t>watch the subject </a:t>
            </a:r>
            <a:r>
              <a:rPr lang="en-AU" dirty="0" smtClean="0"/>
              <a:t>videos and access the subject forum before deciding on subjects.</a:t>
            </a:r>
          </a:p>
        </p:txBody>
      </p:sp>
    </p:spTree>
    <p:extLst>
      <p:ext uri="{BB962C8B-B14F-4D97-AF65-F5344CB8AC3E}">
        <p14:creationId xmlns:p14="http://schemas.microsoft.com/office/powerpoint/2010/main" val="1864378862"/>
      </p:ext>
    </p:extLst>
  </p:cSld>
  <p:clrMapOvr>
    <a:masterClrMapping/>
  </p:clrMapOvr>
  <p:transition spd="med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happens now…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84784"/>
            <a:ext cx="8064896" cy="5373216"/>
          </a:xfrm>
        </p:spPr>
        <p:txBody>
          <a:bodyPr/>
          <a:lstStyle/>
          <a:p>
            <a:r>
              <a:rPr lang="en-AU" sz="2000" dirty="0" smtClean="0"/>
              <a:t>Choose subjects online using your login password.  This password will be sent to your DET Email.</a:t>
            </a:r>
          </a:p>
          <a:p>
            <a:endParaRPr lang="en-AU" sz="2000" dirty="0"/>
          </a:p>
          <a:p>
            <a:r>
              <a:rPr lang="en-AU" sz="2000" dirty="0" smtClean="0"/>
              <a:t>If you do not receive an email you can see your Careers Adviser, Year Advisers or Deputy Principal for your login code.</a:t>
            </a:r>
          </a:p>
          <a:p>
            <a:endParaRPr lang="en-AU" sz="2000" dirty="0"/>
          </a:p>
          <a:p>
            <a:r>
              <a:rPr lang="en-AU" sz="2000" b="1" dirty="0" smtClean="0"/>
              <a:t>Carefully select your subjects in preferred order </a:t>
            </a:r>
            <a:r>
              <a:rPr lang="en-AU" sz="2000" dirty="0" smtClean="0"/>
              <a:t>(most desired to least desired).</a:t>
            </a:r>
          </a:p>
          <a:p>
            <a:endParaRPr lang="en-AU" sz="2000" dirty="0"/>
          </a:p>
          <a:p>
            <a:r>
              <a:rPr lang="en-AU" sz="2000" dirty="0" smtClean="0"/>
              <a:t>Don’t forget you will need to choose some </a:t>
            </a:r>
            <a:r>
              <a:rPr lang="en-AU" sz="2000" b="1" dirty="0" smtClean="0"/>
              <a:t>‘extra subjects’ </a:t>
            </a:r>
            <a:r>
              <a:rPr lang="en-AU" sz="2000" dirty="0" smtClean="0"/>
              <a:t>just in case a subject in your ‘Top 6’ does not run or there is limited room available.</a:t>
            </a:r>
          </a:p>
          <a:p>
            <a:endParaRPr lang="en-AU" sz="2000" dirty="0"/>
          </a:p>
          <a:p>
            <a:r>
              <a:rPr lang="en-AU" sz="2000" b="1" dirty="0" smtClean="0"/>
              <a:t>Choose carefully:  </a:t>
            </a:r>
            <a:r>
              <a:rPr lang="en-AU" sz="2000" dirty="0" smtClean="0"/>
              <a:t>Once you have submitted online, you can not change your subjects or preferences until interview day.</a:t>
            </a:r>
          </a:p>
        </p:txBody>
      </p:sp>
    </p:spTree>
    <p:extLst>
      <p:ext uri="{BB962C8B-B14F-4D97-AF65-F5344CB8AC3E}">
        <p14:creationId xmlns:p14="http://schemas.microsoft.com/office/powerpoint/2010/main" val="3225453543"/>
      </p:ext>
    </p:extLst>
  </p:cSld>
  <p:clrMapOvr>
    <a:masterClrMapping/>
  </p:clrMapOvr>
  <p:transition spd="med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1066800"/>
            <a:ext cx="5072063" cy="430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03648" y="5445224"/>
            <a:ext cx="7004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en-AU" sz="4000" b="1" dirty="0" smtClean="0">
                <a:solidFill>
                  <a:schemeClr val="accent2"/>
                </a:solidFill>
              </a:rPr>
              <a:t>Questions</a:t>
            </a:r>
            <a:endParaRPr kumimoji="1" lang="en-US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86948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5" y="476672"/>
            <a:ext cx="9036495" cy="1143000"/>
          </a:xfrm>
        </p:spPr>
        <p:txBody>
          <a:bodyPr/>
          <a:lstStyle/>
          <a:p>
            <a:r>
              <a:rPr lang="en-AU" dirty="0" smtClean="0">
                <a:latin typeface="Comic Sans MS" pitchFamily="66" charset="0"/>
              </a:rPr>
              <a:t>Vocation or Job Preparation HSC</a:t>
            </a:r>
          </a:p>
        </p:txBody>
      </p:sp>
      <p:pic>
        <p:nvPicPr>
          <p:cNvPr id="12" name="Picture 4" descr="Chefs in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152" y="2060848"/>
            <a:ext cx="576743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72614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26876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dirty="0" smtClean="0"/>
              <a:t>VET – Vocational Education and Training.</a:t>
            </a:r>
          </a:p>
          <a:p>
            <a:pPr eaLnBrk="1" hangingPunct="1">
              <a:lnSpc>
                <a:spcPct val="90000"/>
              </a:lnSpc>
            </a:pPr>
            <a:endParaRPr lang="en-AU" sz="2000" dirty="0" smtClean="0"/>
          </a:p>
          <a:p>
            <a:pPr eaLnBrk="1" hangingPunct="1">
              <a:lnSpc>
                <a:spcPct val="90000"/>
              </a:lnSpc>
            </a:pPr>
            <a:r>
              <a:rPr lang="en-AU" dirty="0" smtClean="0"/>
              <a:t>VET Courses – skills training for jobs.</a:t>
            </a:r>
          </a:p>
          <a:p>
            <a:pPr eaLnBrk="1" hangingPunct="1">
              <a:lnSpc>
                <a:spcPct val="90000"/>
              </a:lnSpc>
            </a:pPr>
            <a:endParaRPr lang="en-AU" sz="2000" dirty="0" smtClean="0"/>
          </a:p>
          <a:p>
            <a:pPr eaLnBrk="1" hangingPunct="1">
              <a:lnSpc>
                <a:spcPct val="90000"/>
              </a:lnSpc>
            </a:pPr>
            <a:r>
              <a:rPr lang="en-AU" dirty="0" smtClean="0"/>
              <a:t>Two types: </a:t>
            </a:r>
          </a:p>
          <a:p>
            <a:pPr lvl="1" eaLnBrk="1" hangingPunct="1">
              <a:lnSpc>
                <a:spcPct val="90000"/>
              </a:lnSpc>
            </a:pPr>
            <a:r>
              <a:rPr lang="en-AU" dirty="0" smtClean="0"/>
              <a:t>SVET – School delivered VET courses</a:t>
            </a:r>
          </a:p>
          <a:p>
            <a:pPr lvl="4" eaLnBrk="1" hangingPunct="1">
              <a:lnSpc>
                <a:spcPct val="90000"/>
              </a:lnSpc>
            </a:pPr>
            <a:r>
              <a:rPr lang="en-AU" dirty="0" smtClean="0"/>
              <a:t>Board Developed (Category B – ATAR)</a:t>
            </a:r>
          </a:p>
          <a:p>
            <a:pPr lvl="4" eaLnBrk="1" hangingPunct="1">
              <a:lnSpc>
                <a:spcPct val="90000"/>
              </a:lnSpc>
            </a:pPr>
            <a:r>
              <a:rPr lang="en-AU" dirty="0" smtClean="0"/>
              <a:t>Board Endorsed (Non ATAR)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endParaRPr lang="en-AU" dirty="0" smtClean="0"/>
          </a:p>
          <a:p>
            <a:pPr lvl="1" eaLnBrk="1" hangingPunct="1">
              <a:lnSpc>
                <a:spcPct val="90000"/>
              </a:lnSpc>
            </a:pPr>
            <a:r>
              <a:rPr lang="en-AU" dirty="0" smtClean="0"/>
              <a:t>TVET – TAFE delivered VET courses</a:t>
            </a:r>
          </a:p>
          <a:p>
            <a:pPr lvl="4" eaLnBrk="1" hangingPunct="1">
              <a:lnSpc>
                <a:spcPct val="90000"/>
              </a:lnSpc>
            </a:pPr>
            <a:r>
              <a:rPr lang="en-AU" dirty="0" smtClean="0"/>
              <a:t>Non category (some exceptions)</a:t>
            </a:r>
          </a:p>
          <a:p>
            <a:pPr lvl="4" eaLnBrk="1" hangingPunct="1">
              <a:lnSpc>
                <a:spcPct val="90000"/>
              </a:lnSpc>
            </a:pPr>
            <a:r>
              <a:rPr lang="en-AU" dirty="0" smtClean="0"/>
              <a:t>For  selected students only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AU" dirty="0" smtClean="0">
                <a:solidFill>
                  <a:schemeClr val="tx1"/>
                </a:solidFill>
              </a:rPr>
              <a:t>Job Preparation HSC</a:t>
            </a:r>
          </a:p>
        </p:txBody>
      </p:sp>
    </p:spTree>
    <p:extLst>
      <p:ext uri="{BB962C8B-B14F-4D97-AF65-F5344CB8AC3E}">
        <p14:creationId xmlns:p14="http://schemas.microsoft.com/office/powerpoint/2010/main" val="218013395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AU" dirty="0" smtClean="0">
                <a:solidFill>
                  <a:schemeClr val="tx1"/>
                </a:solidFill>
              </a:rPr>
              <a:t>VET - SVET Courses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6288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AU" sz="2400" dirty="0" smtClean="0"/>
              <a:t>SVET – </a:t>
            </a:r>
            <a:r>
              <a:rPr lang="en-AU" sz="2400" b="1" dirty="0" smtClean="0"/>
              <a:t>School</a:t>
            </a:r>
            <a:r>
              <a:rPr lang="en-AU" sz="2400" dirty="0" smtClean="0"/>
              <a:t> delivered Vocational Education &amp; Training.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AU" sz="2400" dirty="0" smtClean="0"/>
          </a:p>
          <a:p>
            <a:pPr eaLnBrk="1" hangingPunct="1">
              <a:lnSpc>
                <a:spcPct val="80000"/>
              </a:lnSpc>
            </a:pPr>
            <a:r>
              <a:rPr lang="en-AU" sz="2400" b="1" dirty="0" smtClean="0"/>
              <a:t>Two types: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AU" sz="2400" b="1" dirty="0" smtClean="0"/>
              <a:t>	</a:t>
            </a:r>
            <a:r>
              <a:rPr lang="en-AU" sz="2400" dirty="0" smtClean="0"/>
              <a:t>1.	Board Developed Courses (Category B – ATAR)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AU" sz="2400" dirty="0" smtClean="0"/>
              <a:t>	2.	Board Endorsed Courses (Non ATAR)</a:t>
            </a:r>
          </a:p>
          <a:p>
            <a:pPr eaLnBrk="1" hangingPunct="1">
              <a:lnSpc>
                <a:spcPct val="80000"/>
              </a:lnSpc>
            </a:pPr>
            <a:endParaRPr lang="en-AU" sz="2400" dirty="0" smtClean="0"/>
          </a:p>
          <a:p>
            <a:pPr eaLnBrk="1" hangingPunct="1">
              <a:lnSpc>
                <a:spcPct val="80000"/>
              </a:lnSpc>
            </a:pPr>
            <a:r>
              <a:rPr lang="en-AU" sz="2400" dirty="0" smtClean="0"/>
              <a:t>AQF Accreditation – Certificate I and Statement of Attainment towards Cert II. Use for articulation into TAFE courses.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AU" sz="2400" dirty="0" smtClean="0"/>
          </a:p>
          <a:p>
            <a:pPr eaLnBrk="1" hangingPunct="1">
              <a:lnSpc>
                <a:spcPct val="80000"/>
              </a:lnSpc>
            </a:pPr>
            <a:r>
              <a:rPr lang="en-AU" sz="2400" dirty="0" smtClean="0"/>
              <a:t>Work Placement 70hrs for Board Developed – SVET courses.</a:t>
            </a:r>
          </a:p>
          <a:p>
            <a:pPr eaLnBrk="1" hangingPunct="1">
              <a:lnSpc>
                <a:spcPct val="80000"/>
              </a:lnSpc>
            </a:pPr>
            <a:endParaRPr lang="en-AU" sz="2400" dirty="0" smtClean="0"/>
          </a:p>
        </p:txBody>
      </p:sp>
    </p:spTree>
    <p:extLst>
      <p:ext uri="{BB962C8B-B14F-4D97-AF65-F5344CB8AC3E}">
        <p14:creationId xmlns:p14="http://schemas.microsoft.com/office/powerpoint/2010/main" val="244748030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16632"/>
            <a:ext cx="7772400" cy="1143000"/>
          </a:xfrm>
        </p:spPr>
        <p:txBody>
          <a:bodyPr/>
          <a:lstStyle/>
          <a:p>
            <a:pPr algn="ctr" eaLnBrk="1" hangingPunct="1"/>
            <a:r>
              <a:rPr lang="en-AU" dirty="0" smtClean="0">
                <a:solidFill>
                  <a:schemeClr val="tx1"/>
                </a:solidFill>
              </a:rPr>
              <a:t>SVET Courses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13333" y="1263588"/>
            <a:ext cx="3810000" cy="4114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AU" sz="1400" b="1" dirty="0" smtClean="0"/>
              <a:t>Board Developed –  Eligible for an ATAR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AU" sz="1200" b="1" dirty="0" smtClean="0"/>
          </a:p>
          <a:p>
            <a:pPr eaLnBrk="1" hangingPunct="1">
              <a:lnSpc>
                <a:spcPct val="80000"/>
              </a:lnSpc>
            </a:pPr>
            <a:r>
              <a:rPr lang="en-AU" sz="1400" dirty="0" smtClean="0"/>
              <a:t>Business Services –SVET</a:t>
            </a:r>
            <a:br>
              <a:rPr lang="en-AU" sz="1400" dirty="0" smtClean="0"/>
            </a:br>
            <a:endParaRPr lang="en-AU" sz="1400" dirty="0" smtClean="0"/>
          </a:p>
          <a:p>
            <a:pPr eaLnBrk="1" hangingPunct="1">
              <a:lnSpc>
                <a:spcPct val="80000"/>
              </a:lnSpc>
            </a:pPr>
            <a:r>
              <a:rPr lang="en-AU" sz="1400" dirty="0" smtClean="0"/>
              <a:t>Construction –SVET</a:t>
            </a:r>
            <a:br>
              <a:rPr lang="en-AU" sz="1400" dirty="0" smtClean="0"/>
            </a:br>
            <a:endParaRPr lang="en-AU" sz="1400" dirty="0" smtClean="0"/>
          </a:p>
          <a:p>
            <a:pPr eaLnBrk="1" hangingPunct="1">
              <a:lnSpc>
                <a:spcPct val="80000"/>
              </a:lnSpc>
            </a:pPr>
            <a:r>
              <a:rPr lang="en-AU" sz="1400" dirty="0" smtClean="0"/>
              <a:t>Entertainment Industry – SVET </a:t>
            </a:r>
            <a:br>
              <a:rPr lang="en-AU" sz="1400" dirty="0" smtClean="0"/>
            </a:br>
            <a:endParaRPr lang="en-AU" sz="1400" dirty="0" smtClean="0"/>
          </a:p>
          <a:p>
            <a:pPr eaLnBrk="1" hangingPunct="1">
              <a:lnSpc>
                <a:spcPct val="80000"/>
              </a:lnSpc>
            </a:pPr>
            <a:r>
              <a:rPr lang="en-AU" sz="1400" dirty="0" smtClean="0"/>
              <a:t>Hospitality Operations –SVET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AU" sz="1400" dirty="0" smtClean="0"/>
              <a:t>	    -Food and Beverage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AU" sz="1400" dirty="0" smtClean="0"/>
              <a:t>	    -Commercial Cookery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AU" sz="1400" dirty="0" smtClean="0"/>
          </a:p>
          <a:p>
            <a:pPr eaLnBrk="1" hangingPunct="1">
              <a:lnSpc>
                <a:spcPct val="80000"/>
              </a:lnSpc>
            </a:pPr>
            <a:r>
              <a:rPr lang="en-AU" sz="1400" dirty="0" smtClean="0"/>
              <a:t>Information Technology –SVET</a:t>
            </a:r>
            <a:br>
              <a:rPr lang="en-AU" sz="1400" dirty="0" smtClean="0"/>
            </a:br>
            <a:endParaRPr lang="en-AU" sz="1400" dirty="0" smtClean="0"/>
          </a:p>
          <a:p>
            <a:pPr eaLnBrk="1" hangingPunct="1">
              <a:lnSpc>
                <a:spcPct val="80000"/>
              </a:lnSpc>
            </a:pPr>
            <a:r>
              <a:rPr lang="en-AU" sz="1400" dirty="0" smtClean="0"/>
              <a:t>Metal and Engineering – SVET</a:t>
            </a:r>
          </a:p>
          <a:p>
            <a:pPr eaLnBrk="1" hangingPunct="1">
              <a:lnSpc>
                <a:spcPct val="80000"/>
              </a:lnSpc>
            </a:pPr>
            <a:endParaRPr lang="en-AU" sz="1400" dirty="0"/>
          </a:p>
          <a:p>
            <a:pPr eaLnBrk="1" hangingPunct="1">
              <a:lnSpc>
                <a:spcPct val="80000"/>
              </a:lnSpc>
            </a:pPr>
            <a:r>
              <a:rPr lang="en-AU" sz="1400" dirty="0" smtClean="0"/>
              <a:t>Primary Industries (Horticulture) - SVET</a:t>
            </a:r>
            <a:br>
              <a:rPr lang="en-AU" sz="1400" dirty="0" smtClean="0"/>
            </a:br>
            <a:endParaRPr lang="en-AU" sz="1400" dirty="0" smtClean="0"/>
          </a:p>
          <a:p>
            <a:pPr eaLnBrk="1" hangingPunct="1">
              <a:lnSpc>
                <a:spcPct val="80000"/>
              </a:lnSpc>
            </a:pPr>
            <a:r>
              <a:rPr lang="en-AU" sz="1400" dirty="0" smtClean="0"/>
              <a:t>Retail Operations – SVET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AU" sz="1400" b="1" dirty="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48064" y="1268760"/>
            <a:ext cx="38100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AU" sz="1400" b="1" dirty="0" smtClean="0"/>
              <a:t>Board Endorsed Courses – </a:t>
            </a:r>
            <a:r>
              <a:rPr lang="en-AU" sz="1400" b="1" dirty="0" smtClean="0">
                <a:solidFill>
                  <a:srgbClr val="FF0000"/>
                </a:solidFill>
              </a:rPr>
              <a:t>Non ATAR</a:t>
            </a:r>
          </a:p>
          <a:p>
            <a:pPr eaLnBrk="1" hangingPunct="1"/>
            <a:endParaRPr lang="en-AU" sz="1400" b="1" dirty="0" smtClean="0"/>
          </a:p>
          <a:p>
            <a:pPr eaLnBrk="1" hangingPunct="1"/>
            <a:r>
              <a:rPr lang="en-AU" sz="1400" dirty="0" smtClean="0"/>
              <a:t>Music Industry Foundation</a:t>
            </a:r>
          </a:p>
          <a:p>
            <a:pPr eaLnBrk="1" hangingPunct="1"/>
            <a:endParaRPr lang="en-AU" sz="1000" dirty="0" smtClean="0"/>
          </a:p>
          <a:p>
            <a:pPr eaLnBrk="1" hangingPunct="1"/>
            <a:r>
              <a:rPr lang="en-AU" sz="1400" dirty="0" smtClean="0"/>
              <a:t>Furniture Making</a:t>
            </a:r>
          </a:p>
          <a:p>
            <a:pPr eaLnBrk="1" hangingPunct="1"/>
            <a:endParaRPr lang="en-AU" sz="1000" dirty="0" smtClean="0"/>
          </a:p>
          <a:p>
            <a:pPr eaLnBrk="1" hangingPunct="1"/>
            <a:r>
              <a:rPr lang="en-AU" sz="1400" dirty="0" smtClean="0"/>
              <a:t>Visual Arts and Contemporary Art</a:t>
            </a:r>
          </a:p>
        </p:txBody>
      </p:sp>
      <p:sp>
        <p:nvSpPr>
          <p:cNvPr id="2" name="Rectangle 1"/>
          <p:cNvSpPr/>
          <p:nvPr/>
        </p:nvSpPr>
        <p:spPr>
          <a:xfrm rot="20687958">
            <a:off x="2765028" y="4817596"/>
            <a:ext cx="649148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Remember: You can only have</a:t>
            </a:r>
          </a:p>
          <a:p>
            <a:pPr algn="ctr"/>
            <a:r>
              <a:rPr lang="en-US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ONE Board Developed Category B</a:t>
            </a:r>
          </a:p>
          <a:p>
            <a:pPr algn="ctr"/>
            <a:r>
              <a:rPr lang="en-US" sz="2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Course contribute to your ATAR</a:t>
            </a:r>
            <a:endParaRPr lang="en-US" sz="2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12568" y="3430741"/>
            <a:ext cx="40679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To count towards an ATAR</a:t>
            </a:r>
          </a:p>
          <a:p>
            <a:pPr algn="ctr"/>
            <a:r>
              <a:rPr lang="en-US" sz="1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YOU MUST sit the HSC Exam</a:t>
            </a:r>
            <a:endParaRPr lang="en-US" sz="1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" name="Right Brace 9"/>
          <p:cNvSpPr/>
          <p:nvPr/>
        </p:nvSpPr>
        <p:spPr bwMode="auto">
          <a:xfrm>
            <a:off x="4354586" y="1772816"/>
            <a:ext cx="937494" cy="3240360"/>
          </a:xfrm>
          <a:prstGeom prst="rightBrace">
            <a:avLst>
              <a:gd name="adj1" fmla="val 8333"/>
              <a:gd name="adj2" fmla="val 58466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97092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AU" dirty="0" smtClean="0">
                <a:solidFill>
                  <a:schemeClr val="tx1"/>
                </a:solidFill>
              </a:rPr>
              <a:t>VET - TVET Courses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052736"/>
            <a:ext cx="7772400" cy="43924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AU" sz="1800" dirty="0" smtClean="0"/>
          </a:p>
          <a:p>
            <a:pPr eaLnBrk="1" hangingPunct="1">
              <a:lnSpc>
                <a:spcPct val="80000"/>
              </a:lnSpc>
            </a:pPr>
            <a:r>
              <a:rPr lang="en-AU" sz="1800" dirty="0" smtClean="0"/>
              <a:t>TVET – </a:t>
            </a:r>
            <a:r>
              <a:rPr lang="en-AU" sz="1800" b="1" dirty="0" smtClean="0"/>
              <a:t>TAFE</a:t>
            </a:r>
            <a:r>
              <a:rPr lang="en-AU" sz="1800" dirty="0" smtClean="0"/>
              <a:t> delivered Vocation Education &amp; Training.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AU" sz="1800" dirty="0" smtClean="0"/>
          </a:p>
          <a:p>
            <a:pPr eaLnBrk="1" hangingPunct="1">
              <a:lnSpc>
                <a:spcPct val="80000"/>
              </a:lnSpc>
            </a:pPr>
            <a:r>
              <a:rPr lang="en-AU" sz="1800" b="1" dirty="0" smtClean="0"/>
              <a:t>Board Developed Courses</a:t>
            </a:r>
            <a:r>
              <a:rPr lang="en-AU" sz="1800" dirty="0" smtClean="0"/>
              <a:t> – Accounting, Tourism &amp; Primary Industries – Horticulture, Automotive, Electrotechnology.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AU" sz="1800" dirty="0" smtClean="0"/>
          </a:p>
          <a:p>
            <a:pPr eaLnBrk="1" hangingPunct="1">
              <a:lnSpc>
                <a:spcPct val="80000"/>
              </a:lnSpc>
            </a:pPr>
            <a:r>
              <a:rPr lang="en-AU" sz="1800" b="1" dirty="0" smtClean="0"/>
              <a:t>Board Endorsed Courses</a:t>
            </a:r>
            <a:r>
              <a:rPr lang="en-AU" sz="1800" dirty="0" smtClean="0"/>
              <a:t> – Hairdressing, Plumbing, Fitness, Children’s Services, Animal Care, Beauty Therapy.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AU" sz="1800" dirty="0" smtClean="0"/>
          </a:p>
          <a:p>
            <a:pPr eaLnBrk="1" hangingPunct="1">
              <a:lnSpc>
                <a:spcPct val="80000"/>
              </a:lnSpc>
            </a:pPr>
            <a:r>
              <a:rPr lang="en-AU" sz="1800" dirty="0" smtClean="0"/>
              <a:t>BDC TVET – 2 year course.</a:t>
            </a:r>
          </a:p>
          <a:p>
            <a:pPr eaLnBrk="1" hangingPunct="1">
              <a:lnSpc>
                <a:spcPct val="80000"/>
              </a:lnSpc>
            </a:pPr>
            <a:endParaRPr lang="en-AU" sz="1800" dirty="0" smtClean="0"/>
          </a:p>
          <a:p>
            <a:pPr eaLnBrk="1" hangingPunct="1">
              <a:lnSpc>
                <a:spcPct val="80000"/>
              </a:lnSpc>
            </a:pPr>
            <a:r>
              <a:rPr lang="en-AU" sz="1800" dirty="0" smtClean="0"/>
              <a:t>BEC TVET – Generally 1 year course.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AU" sz="1800" dirty="0" smtClean="0"/>
          </a:p>
          <a:p>
            <a:pPr eaLnBrk="1" hangingPunct="1">
              <a:lnSpc>
                <a:spcPct val="80000"/>
              </a:lnSpc>
            </a:pPr>
            <a:r>
              <a:rPr lang="en-AU" sz="1800" dirty="0" smtClean="0"/>
              <a:t>Attendance : Tues 2-6pm.  Bus to TAFE Campus $2.10.</a:t>
            </a:r>
          </a:p>
          <a:p>
            <a:pPr eaLnBrk="1" hangingPunct="1">
              <a:lnSpc>
                <a:spcPct val="80000"/>
              </a:lnSpc>
            </a:pPr>
            <a:endParaRPr lang="en-AU" sz="1800" dirty="0" smtClean="0"/>
          </a:p>
          <a:p>
            <a:pPr eaLnBrk="1" hangingPunct="1">
              <a:lnSpc>
                <a:spcPct val="80000"/>
              </a:lnSpc>
            </a:pPr>
            <a:r>
              <a:rPr lang="en-AU" sz="1800" dirty="0" smtClean="0"/>
              <a:t>Must be committed to course despite this being an ‘extra subject’.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AU" sz="1800" dirty="0" smtClean="0"/>
          </a:p>
          <a:p>
            <a:pPr eaLnBrk="1" hangingPunct="1">
              <a:lnSpc>
                <a:spcPct val="80000"/>
              </a:lnSpc>
            </a:pPr>
            <a:r>
              <a:rPr lang="en-AU" sz="1800" b="1" dirty="0" smtClean="0"/>
              <a:t>TAFE Applications are due to your </a:t>
            </a:r>
            <a:r>
              <a:rPr lang="en-AU" sz="1800" b="1" dirty="0"/>
              <a:t> </a:t>
            </a:r>
            <a:r>
              <a:rPr lang="en-AU" sz="1800" b="1" dirty="0" smtClean="0"/>
              <a:t>Campus Careers Adviser on Friday 10</a:t>
            </a:r>
            <a:r>
              <a:rPr lang="en-AU" sz="1800" b="1" baseline="30000" dirty="0" smtClean="0"/>
              <a:t>th</a:t>
            </a:r>
            <a:r>
              <a:rPr lang="en-AU" sz="1800" b="1" dirty="0" smtClean="0"/>
              <a:t> August 2012.</a:t>
            </a:r>
          </a:p>
          <a:p>
            <a:pPr eaLnBrk="1" hangingPunct="1">
              <a:lnSpc>
                <a:spcPct val="80000"/>
              </a:lnSpc>
            </a:pPr>
            <a:endParaRPr lang="en-AU" sz="1800" b="1" dirty="0" smtClean="0"/>
          </a:p>
          <a:p>
            <a:pPr eaLnBrk="1" hangingPunct="1">
              <a:lnSpc>
                <a:spcPct val="80000"/>
              </a:lnSpc>
            </a:pPr>
            <a:r>
              <a:rPr lang="en-AU" sz="1800" b="1" dirty="0" smtClean="0"/>
              <a:t>TAFE Application close 7</a:t>
            </a:r>
            <a:r>
              <a:rPr lang="en-AU" sz="1800" b="1" baseline="30000" dirty="0" smtClean="0"/>
              <a:t>th</a:t>
            </a:r>
            <a:r>
              <a:rPr lang="en-AU" sz="1800" b="1" dirty="0" smtClean="0"/>
              <a:t> September 2012 for 2013 courses.</a:t>
            </a:r>
          </a:p>
        </p:txBody>
      </p:sp>
    </p:spTree>
    <p:extLst>
      <p:ext uri="{BB962C8B-B14F-4D97-AF65-F5344CB8AC3E}">
        <p14:creationId xmlns:p14="http://schemas.microsoft.com/office/powerpoint/2010/main" val="254751318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5" y="476672"/>
            <a:ext cx="9036495" cy="1143000"/>
          </a:xfrm>
        </p:spPr>
        <p:txBody>
          <a:bodyPr/>
          <a:lstStyle/>
          <a:p>
            <a:pPr algn="ctr"/>
            <a:r>
              <a:rPr lang="en-AU" dirty="0" smtClean="0">
                <a:latin typeface="Comic Sans MS" pitchFamily="66" charset="0"/>
              </a:rPr>
              <a:t>Trade Training HSC</a:t>
            </a:r>
          </a:p>
        </p:txBody>
      </p:sp>
      <p:pic>
        <p:nvPicPr>
          <p:cNvPr id="2050" name="Picture 2" descr="Wood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1700808"/>
            <a:ext cx="326436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11357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772400" cy="907504"/>
          </a:xfrm>
        </p:spPr>
        <p:txBody>
          <a:bodyPr/>
          <a:lstStyle/>
          <a:p>
            <a:pPr algn="ctr" eaLnBrk="1" hangingPunct="1"/>
            <a:r>
              <a:rPr lang="en-AU" dirty="0" smtClean="0">
                <a:solidFill>
                  <a:schemeClr val="tx1"/>
                </a:solidFill>
              </a:rPr>
              <a:t/>
            </a:r>
            <a:br>
              <a:rPr lang="en-AU" dirty="0" smtClean="0">
                <a:solidFill>
                  <a:schemeClr val="tx1"/>
                </a:solidFill>
              </a:rPr>
            </a:br>
            <a:r>
              <a:rPr lang="en-AU" dirty="0" smtClean="0">
                <a:solidFill>
                  <a:schemeClr val="tx1"/>
                </a:solidFill>
              </a:rPr>
              <a:t>Trade Training HSC</a:t>
            </a:r>
            <a:br>
              <a:rPr lang="en-AU" dirty="0" smtClean="0">
                <a:solidFill>
                  <a:schemeClr val="tx1"/>
                </a:solidFill>
              </a:rPr>
            </a:br>
            <a:endParaRPr lang="en-AU" sz="3200" dirty="0" smtClean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7096" y="1628800"/>
            <a:ext cx="8136904" cy="4114800"/>
          </a:xfrm>
        </p:spPr>
        <p:txBody>
          <a:bodyPr/>
          <a:lstStyle/>
          <a:p>
            <a:pPr eaLnBrk="1" hangingPunct="1"/>
            <a:r>
              <a:rPr lang="en-AU" sz="2000" dirty="0" smtClean="0"/>
              <a:t>HSC + AQF Qualification + Paid Job</a:t>
            </a:r>
          </a:p>
          <a:p>
            <a:pPr eaLnBrk="1" hangingPunct="1">
              <a:buFont typeface="Wingdings" pitchFamily="2" charset="2"/>
              <a:buNone/>
            </a:pPr>
            <a:endParaRPr lang="en-AU" sz="2000" dirty="0" smtClean="0"/>
          </a:p>
          <a:p>
            <a:pPr eaLnBrk="1" hangingPunct="1"/>
            <a:r>
              <a:rPr lang="en-AU" sz="2000" dirty="0" smtClean="0"/>
              <a:t>School based until the end of Year 12</a:t>
            </a:r>
          </a:p>
          <a:p>
            <a:pPr eaLnBrk="1" hangingPunct="1">
              <a:buFont typeface="Wingdings" pitchFamily="2" charset="2"/>
              <a:buNone/>
            </a:pPr>
            <a:endParaRPr lang="en-AU" sz="2000" dirty="0" smtClean="0"/>
          </a:p>
          <a:p>
            <a:pPr eaLnBrk="1" hangingPunct="1"/>
            <a:r>
              <a:rPr lang="en-AU" sz="2000" dirty="0" smtClean="0"/>
              <a:t>12 month Traineeship – completed </a:t>
            </a:r>
            <a:r>
              <a:rPr lang="en-AU" sz="2000" i="1" u="sng" dirty="0" smtClean="0"/>
              <a:t>part time</a:t>
            </a:r>
            <a:r>
              <a:rPr lang="en-AU" sz="2000" dirty="0" smtClean="0"/>
              <a:t> over 2 years.</a:t>
            </a:r>
          </a:p>
          <a:p>
            <a:pPr eaLnBrk="1" hangingPunct="1">
              <a:buFont typeface="Wingdings" pitchFamily="2" charset="2"/>
              <a:buNone/>
            </a:pPr>
            <a:endParaRPr lang="en-AU" sz="2000" dirty="0" smtClean="0"/>
          </a:p>
          <a:p>
            <a:pPr eaLnBrk="1" hangingPunct="1"/>
            <a:r>
              <a:rPr lang="en-AU" sz="2000" dirty="0" smtClean="0"/>
              <a:t>First year of an Apprenticeship – completed </a:t>
            </a:r>
            <a:r>
              <a:rPr lang="en-AU" sz="2000" i="1" u="sng" dirty="0" smtClean="0"/>
              <a:t>part time</a:t>
            </a:r>
            <a:r>
              <a:rPr lang="en-AU" sz="2000" dirty="0" smtClean="0"/>
              <a:t>  over 2 years. </a:t>
            </a:r>
          </a:p>
        </p:txBody>
      </p:sp>
    </p:spTree>
    <p:extLst>
      <p:ext uri="{BB962C8B-B14F-4D97-AF65-F5344CB8AC3E}">
        <p14:creationId xmlns:p14="http://schemas.microsoft.com/office/powerpoint/2010/main" val="58405644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NEW HORIZONS&amp;quot;&quot;/&gt;&lt;property id=&quot;20307&quot; value=&quot;266&quot;/&gt;&lt;/object&gt;&lt;object type=&quot;3&quot; unique_id=&quot;10005&quot;&gt;&lt;property id=&quot;20148&quot; value=&quot;5&quot;/&gt;&lt;property id=&quot;20300&quot; value=&quot;Slide 18 - &amp;quot;What you need to know about....&amp;quot;&quot;/&gt;&lt;property id=&quot;20307&quot; value=&quot;256&quot;/&gt;&lt;/object&gt;&lt;object type=&quot;3&quot; unique_id=&quot;10006&quot;&gt;&lt;property id=&quot;20148&quot; value=&quot;5&quot;/&gt;&lt;property id=&quot;20300&quot; value=&quot;Slide 19 - &amp;quot;What you need to know about....&amp;quot;&quot;/&gt;&lt;property id=&quot;20307&quot; value=&quot;258&quot;/&gt;&lt;/object&gt;&lt;object type=&quot;3&quot; unique_id=&quot;10007&quot;&gt;&lt;property id=&quot;20148&quot; value=&quot;5&quot;/&gt;&lt;property id=&quot;20300&quot; value=&quot;Slide 21 - &amp;quot;Workplacement&amp;quot;&quot;/&gt;&lt;property id=&quot;20307&quot; value=&quot;259&quot;/&gt;&lt;/object&gt;&lt;object type=&quot;3&quot; unique_id=&quot;10008&quot;&gt;&lt;property id=&quot;20148&quot; value=&quot;5&quot;/&gt;&lt;property id=&quot;20300&quot; value=&quot;Slide 23&quot;/&gt;&lt;property id=&quot;20307&quot; value=&quot;270&quot;/&gt;&lt;/object&gt;&lt;object type=&quot;3&quot; unique_id=&quot;10032&quot;&gt;&lt;property id=&quot;20148&quot; value=&quot;5&quot;/&gt;&lt;property id=&quot;20300&quot; value=&quot;Slide 20 - &amp;quot;What you need to know about....&amp;quot;&quot;/&gt;&lt;property id=&quot;20307&quot; value=&quot;273&quot;/&gt;&lt;/object&gt;&lt;object type=&quot;3&quot; unique_id=&quot;10179&quot;&gt;&lt;property id=&quot;20148&quot; value=&quot;5&quot;/&gt;&lt;property id=&quot;20300&quot; value=&quot;Slide 22 - &amp;quot;Course Costs&amp;quot;&quot;/&gt;&lt;property id=&quot;20307&quot; value=&quot;274&quot;/&gt;&lt;/object&gt;&lt;object type=&quot;3&quot; unique_id=&quot;11819&quot;&gt;&lt;property id=&quot;20148&quot; value=&quot;5&quot;/&gt;&lt;property id=&quot;20300&quot; value=&quot;Slide 24&quot;/&gt;&lt;property id=&quot;20307&quot; value=&quot;289&quot;/&gt;&lt;/object&gt;&lt;object type=&quot;3&quot; unique_id=&quot;11985&quot;&gt;&lt;property id=&quot;20148&quot; value=&quot;5&quot;/&gt;&lt;property id=&quot;20300&quot; value=&quot;Slide 2&quot;/&gt;&lt;property id=&quot;20307&quot; value=&quot;290&quot;/&gt;&lt;/object&gt;&lt;object type=&quot;3&quot; unique_id=&quot;11986&quot;&gt;&lt;property id=&quot;20148&quot; value=&quot;5&quot;/&gt;&lt;property id=&quot;20300&quot; value=&quot;Slide 4 - &amp;quot;Job Preparation HSC&amp;quot;&quot;/&gt;&lt;property id=&quot;20307&quot; value=&quot;291&quot;/&gt;&lt;/object&gt;&lt;object type=&quot;3&quot; unique_id=&quot;11987&quot;&gt;&lt;property id=&quot;20148&quot; value=&quot;5&quot;/&gt;&lt;property id=&quot;20300&quot; value=&quot;Slide 5 - &amp;quot;VET - SVET Courses&amp;quot;&quot;/&gt;&lt;property id=&quot;20307&quot; value=&quot;292&quot;/&gt;&lt;/object&gt;&lt;object type=&quot;3&quot; unique_id=&quot;11988&quot;&gt;&lt;property id=&quot;20148&quot; value=&quot;5&quot;/&gt;&lt;property id=&quot;20300&quot; value=&quot;Slide 7 - &amp;quot;VET - TVET Courses&amp;quot;&quot;/&gt;&lt;property id=&quot;20307&quot; value=&quot;293&quot;/&gt;&lt;/object&gt;&lt;object type=&quot;3&quot; unique_id=&quot;11990&quot;&gt;&lt;property id=&quot;20148&quot; value=&quot;5&quot;/&gt;&lt;property id=&quot;20300&quot; value=&quot;Slide 9 - &amp;quot;&amp;#x0D;&amp;#x0A;Trade Training HSC&amp;#x0D;&amp;#x0A;&amp;quot;&quot;/&gt;&lt;property id=&quot;20307&quot; value=&quot;295&quot;/&gt;&lt;/object&gt;&lt;object type=&quot;3&quot; unique_id=&quot;11991&quot;&gt;&lt;property id=&quot;20148&quot; value=&quot;5&quot;/&gt;&lt;property id=&quot;20300&quot; value=&quot;Slide 10 - &amp;quot;School Based Traineeships&amp;quot;&quot;/&gt;&lt;property id=&quot;20307&quot; value=&quot;296&quot;/&gt;&lt;/object&gt;&lt;object type=&quot;3&quot; unique_id=&quot;11992&quot;&gt;&lt;property id=&quot;20148&quot; value=&quot;5&quot;/&gt;&lt;property id=&quot;20300&quot; value=&quot;Slide 11 - &amp;quot;School Based Apprenticeships&amp;quot;&quot;/&gt;&lt;property id=&quot;20307&quot; value=&quot;297&quot;/&gt;&lt;/object&gt;&lt;object type=&quot;3&quot; unique_id=&quot;11993&quot;&gt;&lt;property id=&quot;20148&quot; value=&quot;5&quot;/&gt;&lt;property id=&quot;20300&quot; value=&quot;Slide 12 - &amp;quot;Finding An Employer&amp;quot;&quot;/&gt;&lt;property id=&quot;20307&quot; value=&quot;298&quot;/&gt;&lt;/object&gt;&lt;object type=&quot;3&quot; unique_id=&quot;11994&quot;&gt;&lt;property id=&quot;20148&quot; value=&quot;5&quot;/&gt;&lt;property id=&quot;20300&quot; value=&quot;Slide 13 - &amp;quot; Key Points for SBAT’s &amp;quot;&quot;/&gt;&lt;property id=&quot;20307&quot; value=&quot;299&quot;/&gt;&lt;/object&gt;&lt;object type=&quot;3&quot; unique_id=&quot;11996&quot;&gt;&lt;property id=&quot;20148&quot; value=&quot;5&quot;/&gt;&lt;property id=&quot;20300&quot; value=&quot;Slide 15 - &amp;quot; Ready 4 Work HSC&amp;quot;&quot;/&gt;&lt;property id=&quot;20307&quot; value=&quot;301&quot;/&gt;&lt;/object&gt;&lt;object type=&quot;3&quot; unique_id=&quot;11999&quot;&gt;&lt;property id=&quot;20148&quot; value=&quot;5&quot;/&gt;&lt;property id=&quot;20300&quot; value=&quot;Slide 16 - &amp;quot;NEW HORIZONS&amp;quot;&quot;/&gt;&lt;property id=&quot;20307&quot; value=&quot;304&quot;/&gt;&lt;/object&gt;&lt;object type=&quot;3&quot; unique_id=&quot;12624&quot;&gt;&lt;property id=&quot;20148&quot; value=&quot;5&quot;/&gt;&lt;property id=&quot;20300&quot; value=&quot;Slide 3 - &amp;quot;Vocation or Job Preparation HSC&amp;quot;&quot;/&gt;&lt;property id=&quot;20307&quot; value=&quot;305&quot;/&gt;&lt;/object&gt;&lt;object type=&quot;3&quot; unique_id=&quot;12625&quot;&gt;&lt;property id=&quot;20148&quot; value=&quot;5&quot;/&gt;&lt;property id=&quot;20300&quot; value=&quot;Slide 6 - &amp;quot;SVET Courses&amp;quot;&quot;/&gt;&lt;property id=&quot;20307&quot; value=&quot;309&quot;/&gt;&lt;/object&gt;&lt;object type=&quot;3&quot; unique_id=&quot;12626&quot;&gt;&lt;property id=&quot;20148&quot; value=&quot;5&quot;/&gt;&lt;property id=&quot;20300&quot; value=&quot;Slide 8 - &amp;quot;Trade Training HSC&amp;quot;&quot;/&gt;&lt;property id=&quot;20307&quot; value=&quot;306&quot;/&gt;&lt;/object&gt;&lt;object type=&quot;3&quot; unique_id=&quot;12627&quot;&gt;&lt;property id=&quot;20148&quot; value=&quot;5&quot;/&gt;&lt;property id=&quot;20300&quot; value=&quot;Slide 14 - &amp;quot;Ready 4 Work HSC&amp;quot;&quot;/&gt;&lt;property id=&quot;20307&quot; value=&quot;307&quot;/&gt;&lt;/object&gt;&lt;object type=&quot;3&quot; unique_id=&quot;12628&quot;&gt;&lt;property id=&quot;20148&quot; value=&quot;5&quot;/&gt;&lt;property id=&quot;20300&quot; value=&quot;Slide 17 - &amp;quot;SVET Courses&amp;quot;&quot;/&gt;&lt;property id=&quot;20307&quot; value=&quot;308&quot;/&gt;&lt;/object&gt;&lt;object type=&quot;3&quot; unique_id=&quot;12795&quot;&gt;&lt;property id=&quot;20148&quot; value=&quot;5&quot;/&gt;&lt;property id=&quot;20300&quot; value=&quot;Slide 27&quot;/&gt;&lt;property id=&quot;20307&quot; value=&quot;326&quot;/&gt;&lt;/object&gt;&lt;object type=&quot;3&quot; unique_id=&quot;12932&quot;&gt;&lt;property id=&quot;20148&quot; value=&quot;5&quot;/&gt;&lt;property id=&quot;20300&quot; value=&quot;Slide 25 - &amp;quot;What happens now…&amp;quot;&quot;/&gt;&lt;property id=&quot;20307&quot; value=&quot;328&quot;/&gt;&lt;/object&gt;&lt;object type=&quot;3&quot; unique_id=&quot;12933&quot;&gt;&lt;property id=&quot;20148&quot; value=&quot;5&quot;/&gt;&lt;property id=&quot;20300&quot; value=&quot;Slide 26 - &amp;quot;What happens now…&amp;quot;&quot;/&gt;&lt;property id=&quot;20307&quot; value=&quot;32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ads Tie">
  <a:themeElements>
    <a:clrScheme name="Dad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ad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2027</TotalTime>
  <Words>1145</Words>
  <Application>Microsoft Office PowerPoint</Application>
  <PresentationFormat>On-screen Show (4:3)</PresentationFormat>
  <Paragraphs>278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Dads Tie</vt:lpstr>
      <vt:lpstr>NEW HORIZONS</vt:lpstr>
      <vt:lpstr>PowerPoint Presentation</vt:lpstr>
      <vt:lpstr>Vocation or Job Preparation HSC</vt:lpstr>
      <vt:lpstr>Job Preparation HSC</vt:lpstr>
      <vt:lpstr>VET - SVET Courses</vt:lpstr>
      <vt:lpstr>SVET Courses</vt:lpstr>
      <vt:lpstr>VET - TVET Courses</vt:lpstr>
      <vt:lpstr>Trade Training HSC</vt:lpstr>
      <vt:lpstr> Trade Training HSC </vt:lpstr>
      <vt:lpstr>School Based Traineeships</vt:lpstr>
      <vt:lpstr>School Based Apprenticeships</vt:lpstr>
      <vt:lpstr>Finding An Employer</vt:lpstr>
      <vt:lpstr> Key Points for SBAT’s </vt:lpstr>
      <vt:lpstr>Ready 4 Work HSC</vt:lpstr>
      <vt:lpstr> Ready 4 Work HSC</vt:lpstr>
      <vt:lpstr>NEW HORIZONS</vt:lpstr>
      <vt:lpstr>SVET Courses</vt:lpstr>
      <vt:lpstr>What you need to know about....</vt:lpstr>
      <vt:lpstr>What you need to know about....</vt:lpstr>
      <vt:lpstr>What you need to know about....</vt:lpstr>
      <vt:lpstr>Workplacement</vt:lpstr>
      <vt:lpstr>Course Costs</vt:lpstr>
      <vt:lpstr>PowerPoint Presentation</vt:lpstr>
      <vt:lpstr>PowerPoint Presentation</vt:lpstr>
      <vt:lpstr>What happens now…</vt:lpstr>
      <vt:lpstr>What happens now…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HSC</dc:title>
  <dc:creator>NSW BOARD OF STUDIES</dc:creator>
  <cp:lastModifiedBy>Carr, Brett</cp:lastModifiedBy>
  <cp:revision>165</cp:revision>
  <cp:lastPrinted>2004-06-30T06:27:42Z</cp:lastPrinted>
  <dcterms:created xsi:type="dcterms:W3CDTF">1999-05-13T01:06:52Z</dcterms:created>
  <dcterms:modified xsi:type="dcterms:W3CDTF">2012-07-27T03:14:46Z</dcterms:modified>
</cp:coreProperties>
</file>